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ink/ink1.xml" ContentType="application/inkml+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59" r:id="rId6"/>
    <p:sldId id="262" r:id="rId7"/>
    <p:sldId id="264" r:id="rId8"/>
    <p:sldId id="268" r:id="rId9"/>
    <p:sldId id="272" r:id="rId10"/>
    <p:sldId id="273" r:id="rId11"/>
    <p:sldId id="276" r:id="rId12"/>
    <p:sldId id="303" r:id="rId13"/>
    <p:sldId id="277" r:id="rId14"/>
    <p:sldId id="278" r:id="rId15"/>
    <p:sldId id="283" r:id="rId16"/>
    <p:sldId id="306" r:id="rId17"/>
    <p:sldId id="292" r:id="rId18"/>
    <p:sldId id="295" r:id="rId19"/>
    <p:sldId id="299" r:id="rId20"/>
    <p:sldId id="286" r:id="rId21"/>
    <p:sldId id="287" r:id="rId22"/>
    <p:sldId id="300" r:id="rId23"/>
    <p:sldId id="301" r:id="rId24"/>
    <p:sldId id="302"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06" autoAdjust="0"/>
    <p:restoredTop sz="94660"/>
  </p:normalViewPr>
  <p:slideViewPr>
    <p:cSldViewPr snapToGrid="0">
      <p:cViewPr>
        <p:scale>
          <a:sx n="68" d="100"/>
          <a:sy n="68" d="100"/>
        </p:scale>
        <p:origin x="13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18-12-09T19:09:48.855"/>
    </inkml:context>
    <inkml:brush xml:id="br0">
      <inkml:brushProperty name="width" value="0.05292" units="cm"/>
      <inkml:brushProperty name="height" value="0.05292" units="cm"/>
      <inkml:brushProperty name="color" value="#FF0000"/>
    </inkml:brush>
  </inkml:definitions>
  <inkml:trace contextRef="#ctx0" brushRef="#br0">1530 8135 0</inkml:trace>
</inkml:ink>
</file>

<file path=ppt/media/image1.jpg>
</file>

<file path=ppt/media/image10.PNG>
</file>

<file path=ppt/media/image2.png>
</file>

<file path=ppt/media/image3.PNG>
</file>

<file path=ppt/media/image4.PNG>
</file>

<file path=ppt/media/image40.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887AEB5-8E45-4FE7-A059-1F1164BE5712}" type="datetimeFigureOut">
              <a:rPr lang="en-US"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482635-A66A-40FE-AC3B-B154F34822F7}"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3650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87AEB5-8E45-4FE7-A059-1F1164BE5712}" type="datetimeFigureOut">
              <a:rPr lang="en-US"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482635-A66A-40FE-AC3B-B154F34822F7}" type="slidenum">
              <a:rPr lang="en-US" smtClean="0"/>
              <a:t>‹#›</a:t>
            </a:fld>
            <a:endParaRPr lang="en-US"/>
          </a:p>
        </p:txBody>
      </p:sp>
    </p:spTree>
    <p:extLst>
      <p:ext uri="{BB962C8B-B14F-4D97-AF65-F5344CB8AC3E}">
        <p14:creationId xmlns:p14="http://schemas.microsoft.com/office/powerpoint/2010/main" val="483705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87AEB5-8E45-4FE7-A059-1F1164BE5712}" type="datetimeFigureOut">
              <a:rPr lang="en-US"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482635-A66A-40FE-AC3B-B154F34822F7}" type="slidenum">
              <a:rPr lang="en-US" smtClean="0"/>
              <a:t>‹#›</a:t>
            </a:fld>
            <a:endParaRPr lang="en-US"/>
          </a:p>
        </p:txBody>
      </p:sp>
    </p:spTree>
    <p:extLst>
      <p:ext uri="{BB962C8B-B14F-4D97-AF65-F5344CB8AC3E}">
        <p14:creationId xmlns:p14="http://schemas.microsoft.com/office/powerpoint/2010/main" val="1414937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87AEB5-8E45-4FE7-A059-1F1164BE5712}" type="datetimeFigureOut">
              <a:rPr lang="en-US"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482635-A66A-40FE-AC3B-B154F34822F7}" type="slidenum">
              <a:rPr lang="en-US" smtClean="0"/>
              <a:t>‹#›</a:t>
            </a:fld>
            <a:endParaRPr lang="en-US"/>
          </a:p>
        </p:txBody>
      </p:sp>
    </p:spTree>
    <p:extLst>
      <p:ext uri="{BB962C8B-B14F-4D97-AF65-F5344CB8AC3E}">
        <p14:creationId xmlns:p14="http://schemas.microsoft.com/office/powerpoint/2010/main" val="663133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887AEB5-8E45-4FE7-A059-1F1164BE5712}" type="datetimeFigureOut">
              <a:rPr lang="en-US"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482635-A66A-40FE-AC3B-B154F34822F7}"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2611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87AEB5-8E45-4FE7-A059-1F1164BE5712}" type="datetimeFigureOut">
              <a:rPr lang="en-US" smtClean="0"/>
              <a:t>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482635-A66A-40FE-AC3B-B154F34822F7}" type="slidenum">
              <a:rPr lang="en-US" smtClean="0"/>
              <a:t>‹#›</a:t>
            </a:fld>
            <a:endParaRPr lang="en-US"/>
          </a:p>
        </p:txBody>
      </p:sp>
    </p:spTree>
    <p:extLst>
      <p:ext uri="{BB962C8B-B14F-4D97-AF65-F5344CB8AC3E}">
        <p14:creationId xmlns:p14="http://schemas.microsoft.com/office/powerpoint/2010/main" val="2493744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87AEB5-8E45-4FE7-A059-1F1164BE5712}" type="datetimeFigureOut">
              <a:rPr lang="en-US" smtClean="0"/>
              <a:t>12/9/2018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8482635-A66A-40FE-AC3B-B154F34822F7}" type="slidenum">
              <a:rPr lang="en-US" smtClean="0"/>
              <a:t>‹#›</a:t>
            </a:fld>
            <a:endParaRPr lang="en-US"/>
          </a:p>
        </p:txBody>
      </p:sp>
    </p:spTree>
    <p:extLst>
      <p:ext uri="{BB962C8B-B14F-4D97-AF65-F5344CB8AC3E}">
        <p14:creationId xmlns:p14="http://schemas.microsoft.com/office/powerpoint/2010/main" val="173879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87AEB5-8E45-4FE7-A059-1F1164BE5712}" type="datetimeFigureOut">
              <a:rPr lang="en-US" smtClean="0"/>
              <a:t>12/9/2018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482635-A66A-40FE-AC3B-B154F34822F7}" type="slidenum">
              <a:rPr lang="en-US" smtClean="0"/>
              <a:t>‹#›</a:t>
            </a:fld>
            <a:endParaRPr lang="en-US"/>
          </a:p>
        </p:txBody>
      </p:sp>
    </p:spTree>
    <p:extLst>
      <p:ext uri="{BB962C8B-B14F-4D97-AF65-F5344CB8AC3E}">
        <p14:creationId xmlns:p14="http://schemas.microsoft.com/office/powerpoint/2010/main" val="2217292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887AEB5-8E45-4FE7-A059-1F1164BE5712}" type="datetimeFigureOut">
              <a:rPr lang="en-US" smtClean="0"/>
              <a:t>12/9/2018</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88482635-A66A-40FE-AC3B-B154F34822F7}" type="slidenum">
              <a:rPr lang="en-US" smtClean="0"/>
              <a:t>‹#›</a:t>
            </a:fld>
            <a:endParaRPr lang="en-US"/>
          </a:p>
        </p:txBody>
      </p:sp>
    </p:spTree>
    <p:extLst>
      <p:ext uri="{BB962C8B-B14F-4D97-AF65-F5344CB8AC3E}">
        <p14:creationId xmlns:p14="http://schemas.microsoft.com/office/powerpoint/2010/main" val="2965809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887AEB5-8E45-4FE7-A059-1F1164BE5712}" type="datetimeFigureOut">
              <a:rPr lang="en-US" smtClean="0"/>
              <a:t>12/9/2018</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8482635-A66A-40FE-AC3B-B154F34822F7}" type="slidenum">
              <a:rPr lang="en-US" smtClean="0"/>
              <a:t>‹#›</a:t>
            </a:fld>
            <a:endParaRPr lang="en-US"/>
          </a:p>
        </p:txBody>
      </p:sp>
    </p:spTree>
    <p:extLst>
      <p:ext uri="{BB962C8B-B14F-4D97-AF65-F5344CB8AC3E}">
        <p14:creationId xmlns:p14="http://schemas.microsoft.com/office/powerpoint/2010/main" val="3083031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887AEB5-8E45-4FE7-A059-1F1164BE5712}" type="datetimeFigureOut">
              <a:rPr lang="en-US" smtClean="0"/>
              <a:t>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482635-A66A-40FE-AC3B-B154F34822F7}" type="slidenum">
              <a:rPr lang="en-US" smtClean="0"/>
              <a:t>‹#›</a:t>
            </a:fld>
            <a:endParaRPr lang="en-US"/>
          </a:p>
        </p:txBody>
      </p:sp>
    </p:spTree>
    <p:extLst>
      <p:ext uri="{BB962C8B-B14F-4D97-AF65-F5344CB8AC3E}">
        <p14:creationId xmlns:p14="http://schemas.microsoft.com/office/powerpoint/2010/main" val="1814510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887AEB5-8E45-4FE7-A059-1F1164BE5712}" type="datetimeFigureOut">
              <a:rPr lang="en-US" smtClean="0"/>
              <a:t>12/9/2018</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8482635-A66A-40FE-AC3B-B154F34822F7}"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77922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9.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10.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11.xm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12.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13.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14.xm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2" Type="http://schemas.microsoft.com/office/2007/relationships/media" Target="../media/media16.m4a"/><Relationship Id="rId1" Type="http://schemas.openxmlformats.org/officeDocument/2006/relationships/tags" Target="../tags/tag15.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16.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2" Type="http://schemas.microsoft.com/office/2007/relationships/media" Target="../media/media18.m4a"/><Relationship Id="rId1" Type="http://schemas.openxmlformats.org/officeDocument/2006/relationships/tags" Target="../tags/tag17.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audio" Target="../media/media19.m4a"/><Relationship Id="rId2" Type="http://schemas.microsoft.com/office/2007/relationships/media" Target="../media/media19.m4a"/><Relationship Id="rId1" Type="http://schemas.openxmlformats.org/officeDocument/2006/relationships/tags" Target="../tags/tag18.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audio" Target="../media/media20.m4a"/><Relationship Id="rId2" Type="http://schemas.microsoft.com/office/2007/relationships/media" Target="../media/media20.m4a"/><Relationship Id="rId1" Type="http://schemas.openxmlformats.org/officeDocument/2006/relationships/tags" Target="../tags/tag19.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audio" Target="../media/media21.m4a"/><Relationship Id="rId2" Type="http://schemas.microsoft.com/office/2007/relationships/media" Target="../media/media21.m4a"/><Relationship Id="rId1" Type="http://schemas.openxmlformats.org/officeDocument/2006/relationships/tags" Target="../tags/tag20.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5.m4a"/><Relationship Id="rId7" Type="http://schemas.openxmlformats.org/officeDocument/2006/relationships/image" Target="../media/image5.png"/><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customXml" Target="../ink/ink1.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5.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6.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7.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8.xml"/><Relationship Id="rId6" Type="http://schemas.openxmlformats.org/officeDocument/2006/relationships/image" Target="../media/image2.png"/><Relationship Id="rId5" Type="http://schemas.openxmlformats.org/officeDocument/2006/relationships/image" Target="../media/image40.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AD949-91D8-4023-A4F4-86BD3ED5334A}"/>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Mobile to Cloud offloading techniques</a:t>
            </a:r>
          </a:p>
        </p:txBody>
      </p:sp>
      <p:sp>
        <p:nvSpPr>
          <p:cNvPr id="3" name="Subtitle 2">
            <a:extLst>
              <a:ext uri="{FF2B5EF4-FFF2-40B4-BE49-F238E27FC236}">
                <a16:creationId xmlns:a16="http://schemas.microsoft.com/office/drawing/2014/main" id="{DEC08407-581D-4E7D-B977-78EC2781A645}"/>
              </a:ext>
            </a:extLst>
          </p:cNvPr>
          <p:cNvSpPr>
            <a:spLocks noGrp="1"/>
          </p:cNvSpPr>
          <p:nvPr>
            <p:ph type="subTitle" idx="1"/>
          </p:nvPr>
        </p:nvSpPr>
        <p:spPr>
          <a:xfrm>
            <a:off x="1100051" y="4455620"/>
            <a:ext cx="10058400" cy="1481354"/>
          </a:xfrm>
        </p:spPr>
        <p:txBody>
          <a:bodyPr>
            <a:normAutofit fontScale="77500" lnSpcReduction="20000"/>
          </a:bodyPr>
          <a:lstStyle/>
          <a:p>
            <a:r>
              <a:rPr lang="en-US" dirty="0">
                <a:latin typeface="Times New Roman" panose="02020603050405020304" pitchFamily="18" charset="0"/>
                <a:cs typeface="Times New Roman" panose="02020603050405020304" pitchFamily="18" charset="0"/>
              </a:rPr>
              <a:t>Literature survey</a:t>
            </a:r>
          </a:p>
          <a:p>
            <a:r>
              <a:rPr lang="en-US" dirty="0"/>
              <a:t>Siddhi </a:t>
            </a:r>
            <a:r>
              <a:rPr lang="en-US" dirty="0" err="1"/>
              <a:t>vilas</a:t>
            </a:r>
            <a:r>
              <a:rPr lang="en-US" dirty="0"/>
              <a:t> sawant</a:t>
            </a:r>
          </a:p>
          <a:p>
            <a:r>
              <a:rPr lang="en-US" dirty="0" err="1"/>
              <a:t>Ece</a:t>
            </a:r>
            <a:r>
              <a:rPr lang="en-US" dirty="0"/>
              <a:t> department</a:t>
            </a:r>
          </a:p>
          <a:p>
            <a:r>
              <a:rPr lang="en-US" dirty="0"/>
              <a:t>832013645</a:t>
            </a:r>
          </a:p>
          <a:p>
            <a:endParaRPr lang="en-US"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6FB801A6-E516-4B03-B2CE-3155A2969DB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04597284"/>
      </p:ext>
    </p:extLst>
  </p:cSld>
  <p:clrMapOvr>
    <a:masterClrMapping/>
  </p:clrMapOvr>
  <mc:AlternateContent xmlns:mc="http://schemas.openxmlformats.org/markup-compatibility/2006" xmlns:p14="http://schemas.microsoft.com/office/powerpoint/2010/main">
    <mc:Choice Requires="p14">
      <p:transition spd="slow" p14:dur="2000" advTm="10622"/>
    </mc:Choice>
    <mc:Fallback xmlns="">
      <p:transition spd="slow" advTm="10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0393-4792-40F6-868E-B9BC60A1E085}"/>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Contd.</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EB1B80A-E3B0-4578-8316-E955739B53EF}"/>
                  </a:ext>
                </a:extLst>
              </p:cNvPr>
              <p:cNvSpPr>
                <a:spLocks noGrp="1"/>
              </p:cNvSpPr>
              <p:nvPr>
                <p:ph idx="1"/>
              </p:nvPr>
            </p:nvSpPr>
            <p:spPr/>
            <p:txBody>
              <a:bodyPr>
                <a:noAutofit/>
              </a:bodyPr>
              <a:lstStyle/>
              <a:p>
                <a:r>
                  <a:rPr lang="en-US" sz="1800" dirty="0">
                    <a:latin typeface="Times New Roman" panose="02020603050405020304" pitchFamily="18" charset="0"/>
                    <a:cs typeface="Times New Roman" panose="02020603050405020304" pitchFamily="18" charset="0"/>
                  </a:rPr>
                  <a:t>Fuzzy TOPSIS </a:t>
                </a:r>
              </a:p>
              <a:p>
                <a:pPr lvl="1">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Used to obtain the final ranking of the clouds. </a:t>
                </a:r>
              </a:p>
              <a:p>
                <a:r>
                  <a:rPr lang="en-US" sz="1800" dirty="0">
                    <a:latin typeface="Times New Roman" panose="02020603050405020304" pitchFamily="18" charset="0"/>
                    <a:cs typeface="Times New Roman" panose="02020603050405020304" pitchFamily="18" charset="0"/>
                  </a:rPr>
                  <a:t>The process steps can be outlined as follows.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Establish a decision matrix for the ranking and calculate the weight of normalized decision matrix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Determine the positive-ideal (A+) and negative-ideal solutions (A−), respectively: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 = {v1+, v2+, ……………….</a:t>
                </a:r>
                <a:r>
                  <a:rPr lang="en-US" sz="1800" dirty="0" err="1">
                    <a:latin typeface="Times New Roman" panose="02020603050405020304" pitchFamily="18" charset="0"/>
                    <a:cs typeface="Times New Roman" panose="02020603050405020304" pitchFamily="18" charset="0"/>
                  </a:rPr>
                  <a:t>vn</a:t>
                </a:r>
                <a:r>
                  <a:rPr lang="en-US" sz="1800" dirty="0">
                    <a:latin typeface="Times New Roman" panose="02020603050405020304" pitchFamily="18" charset="0"/>
                    <a:cs typeface="Times New Roman" panose="02020603050405020304" pitchFamily="18" charset="0"/>
                  </a:rPr>
                  <a:t>+} = {(max </a:t>
                </a:r>
                <a:r>
                  <a:rPr lang="en-US" sz="1800" dirty="0" err="1">
                    <a:latin typeface="Times New Roman" panose="02020603050405020304" pitchFamily="18" charset="0"/>
                    <a:cs typeface="Times New Roman" panose="02020603050405020304" pitchFamily="18" charset="0"/>
                  </a:rPr>
                  <a:t>vij</a:t>
                </a:r>
                <a:r>
                  <a:rPr lang="en-US" sz="1800" dirty="0">
                    <a:latin typeface="Times New Roman" panose="02020603050405020304" pitchFamily="18" charset="0"/>
                    <a:cs typeface="Times New Roman" panose="02020603050405020304" pitchFamily="18" charset="0"/>
                  </a:rPr>
                  <a:t> l </a:t>
                </a:r>
                <a:r>
                  <a:rPr lang="en-US" sz="1800" dirty="0" err="1">
                    <a:latin typeface="Times New Roman" panose="02020603050405020304" pitchFamily="18" charset="0"/>
                    <a:cs typeface="Times New Roman" panose="02020603050405020304" pitchFamily="18" charset="0"/>
                  </a:rPr>
                  <a:t>i</a:t>
                </a:r>
                <a:r>
                  <a:rPr lang="en-US" sz="1800" dirty="0">
                    <a:latin typeface="Times New Roman" panose="02020603050405020304" pitchFamily="18" charset="0"/>
                    <a:cs typeface="Times New Roman" panose="02020603050405020304" pitchFamily="18" charset="0"/>
                  </a:rPr>
                  <a:t> € I), (min </a:t>
                </a:r>
                <a:r>
                  <a:rPr lang="en-US" sz="1800" dirty="0" err="1">
                    <a:latin typeface="Times New Roman" panose="02020603050405020304" pitchFamily="18" charset="0"/>
                    <a:cs typeface="Times New Roman" panose="02020603050405020304" pitchFamily="18" charset="0"/>
                  </a:rPr>
                  <a:t>vij</a:t>
                </a:r>
                <a:r>
                  <a:rPr lang="en-US" sz="1800" dirty="0">
                    <a:latin typeface="Times New Roman" panose="02020603050405020304" pitchFamily="18" charset="0"/>
                    <a:cs typeface="Times New Roman" panose="02020603050405020304" pitchFamily="18" charset="0"/>
                  </a:rPr>
                  <a:t> l  </a:t>
                </a:r>
                <a:r>
                  <a:rPr lang="en-US" sz="1800" dirty="0" err="1">
                    <a:latin typeface="Times New Roman" panose="02020603050405020304" pitchFamily="18" charset="0"/>
                    <a:cs typeface="Times New Roman" panose="02020603050405020304" pitchFamily="18" charset="0"/>
                  </a:rPr>
                  <a:t>i</a:t>
                </a:r>
                <a:r>
                  <a:rPr lang="en-US" sz="1800" dirty="0">
                    <a:latin typeface="Times New Roman" panose="02020603050405020304" pitchFamily="18" charset="0"/>
                    <a:cs typeface="Times New Roman" panose="02020603050405020304" pitchFamily="18" charset="0"/>
                  </a:rPr>
                  <a:t> € I’)}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 = {v1-, v2-, ……………….</a:t>
                </a:r>
                <a:r>
                  <a:rPr lang="en-US" sz="1800" dirty="0" err="1">
                    <a:latin typeface="Times New Roman" panose="02020603050405020304" pitchFamily="18" charset="0"/>
                    <a:cs typeface="Times New Roman" panose="02020603050405020304" pitchFamily="18" charset="0"/>
                  </a:rPr>
                  <a:t>vn</a:t>
                </a:r>
                <a:r>
                  <a:rPr lang="en-US" sz="1800" dirty="0">
                    <a:latin typeface="Times New Roman" panose="02020603050405020304" pitchFamily="18" charset="0"/>
                    <a:cs typeface="Times New Roman" panose="02020603050405020304" pitchFamily="18" charset="0"/>
                  </a:rPr>
                  <a:t>-} = {(min </a:t>
                </a:r>
                <a:r>
                  <a:rPr lang="en-US" sz="1800" dirty="0" err="1">
                    <a:latin typeface="Times New Roman" panose="02020603050405020304" pitchFamily="18" charset="0"/>
                    <a:cs typeface="Times New Roman" panose="02020603050405020304" pitchFamily="18" charset="0"/>
                  </a:rPr>
                  <a:t>vij</a:t>
                </a:r>
                <a:r>
                  <a:rPr lang="en-US" sz="1800" dirty="0">
                    <a:latin typeface="Times New Roman" panose="02020603050405020304" pitchFamily="18" charset="0"/>
                    <a:cs typeface="Times New Roman" panose="02020603050405020304" pitchFamily="18" charset="0"/>
                  </a:rPr>
                  <a:t> l </a:t>
                </a:r>
                <a:r>
                  <a:rPr lang="en-US" sz="1800" dirty="0" err="1">
                    <a:latin typeface="Times New Roman" panose="02020603050405020304" pitchFamily="18" charset="0"/>
                    <a:cs typeface="Times New Roman" panose="02020603050405020304" pitchFamily="18" charset="0"/>
                  </a:rPr>
                  <a:t>i</a:t>
                </a:r>
                <a:r>
                  <a:rPr lang="en-US" sz="1800" dirty="0">
                    <a:latin typeface="Times New Roman" panose="02020603050405020304" pitchFamily="18" charset="0"/>
                    <a:cs typeface="Times New Roman" panose="02020603050405020304" pitchFamily="18" charset="0"/>
                  </a:rPr>
                  <a:t> € I), (max </a:t>
                </a:r>
                <a:r>
                  <a:rPr lang="en-US" sz="1800" dirty="0" err="1">
                    <a:latin typeface="Times New Roman" panose="02020603050405020304" pitchFamily="18" charset="0"/>
                    <a:cs typeface="Times New Roman" panose="02020603050405020304" pitchFamily="18" charset="0"/>
                  </a:rPr>
                  <a:t>vij</a:t>
                </a:r>
                <a:r>
                  <a:rPr lang="en-US" sz="1800" dirty="0">
                    <a:latin typeface="Times New Roman" panose="02020603050405020304" pitchFamily="18" charset="0"/>
                    <a:cs typeface="Times New Roman" panose="02020603050405020304" pitchFamily="18" charset="0"/>
                  </a:rPr>
                  <a:t> l  </a:t>
                </a:r>
                <a:r>
                  <a:rPr lang="en-US" sz="1800" dirty="0" err="1">
                    <a:latin typeface="Times New Roman" panose="02020603050405020304" pitchFamily="18" charset="0"/>
                    <a:cs typeface="Times New Roman" panose="02020603050405020304" pitchFamily="18" charset="0"/>
                  </a:rPr>
                  <a:t>i</a:t>
                </a:r>
                <a:r>
                  <a:rPr lang="en-US" sz="1800" dirty="0">
                    <a:latin typeface="Times New Roman" panose="02020603050405020304" pitchFamily="18" charset="0"/>
                    <a:cs typeface="Times New Roman" panose="02020603050405020304" pitchFamily="18" charset="0"/>
                  </a:rPr>
                  <a:t> € I’)}</a:t>
                </a:r>
              </a:p>
              <a:p>
                <a:pPr lvl="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Calculate the distance of each alternative from A+ and A− using the Euclidean distance:</a:t>
                </a:r>
              </a:p>
              <a:p>
                <a:pPr lvl="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Calculate the relative closeness of the ideal solution</a:t>
                </a:r>
              </a:p>
              <a:p>
                <a:pPr marL="0" indent="0">
                  <a:buNone/>
                </a:pPr>
                <a:r>
                  <a:rPr lang="en-US" sz="1800" dirty="0">
                    <a:latin typeface="Times New Roman" panose="02020603050405020304" pitchFamily="18" charset="0"/>
                    <a:cs typeface="Times New Roman" panose="02020603050405020304" pitchFamily="18" charset="0"/>
                  </a:rPr>
                  <a:t>		Ci*=</a:t>
                </a:r>
                <a14:m>
                  <m:oMath xmlns:m="http://schemas.openxmlformats.org/officeDocument/2006/math">
                    <m:f>
                      <m:fPr>
                        <m:ctrlPr>
                          <a:rPr lang="en-US" sz="1800" i="1"/>
                        </m:ctrlPr>
                      </m:fPr>
                      <m:num>
                        <m:sSup>
                          <m:sSupPr>
                            <m:ctrlPr>
                              <a:rPr lang="en-US" sz="1800" i="1"/>
                            </m:ctrlPr>
                          </m:sSupPr>
                          <m:e>
                            <m:r>
                              <a:rPr lang="en-US" sz="1800" i="1"/>
                              <m:t>𝐷𝑖</m:t>
                            </m:r>
                          </m:e>
                          <m:sup>
                            <m:r>
                              <a:rPr lang="en-US" sz="1800" i="1"/>
                              <m:t>−</m:t>
                            </m:r>
                          </m:sup>
                        </m:sSup>
                      </m:num>
                      <m:den>
                        <m:sSup>
                          <m:sSupPr>
                            <m:ctrlPr>
                              <a:rPr lang="en-US" sz="1800" i="1"/>
                            </m:ctrlPr>
                          </m:sSupPr>
                          <m:e>
                            <m:sSup>
                              <m:sSupPr>
                                <m:ctrlPr>
                                  <a:rPr lang="en-US" sz="1800" i="1"/>
                                </m:ctrlPr>
                              </m:sSupPr>
                              <m:e>
                                <m:r>
                                  <a:rPr lang="en-US" sz="1800" i="1"/>
                                  <m:t>𝐷𝑖</m:t>
                                </m:r>
                              </m:e>
                              <m:sup>
                                <m:r>
                                  <a:rPr lang="en-US" sz="1800" i="1"/>
                                  <m:t>+</m:t>
                                </m:r>
                              </m:sup>
                            </m:sSup>
                            <m:r>
                              <a:rPr lang="en-US" sz="1800" i="1"/>
                              <m:t>+</m:t>
                            </m:r>
                            <m:r>
                              <a:rPr lang="en-US" sz="1800" i="1"/>
                              <m:t>𝐷𝑖</m:t>
                            </m:r>
                          </m:e>
                          <m:sup>
                            <m:r>
                              <a:rPr lang="en-US" sz="1800" i="1"/>
                              <m:t>−</m:t>
                            </m:r>
                          </m:sup>
                        </m:sSup>
                      </m:den>
                    </m:f>
                  </m:oMath>
                </a14:m>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                                                                                                                                </a:t>
                </a:r>
              </a:p>
              <a:p>
                <a:endParaRPr lang="en-US" sz="1800" dirty="0">
                  <a:latin typeface="Times New Roman" panose="02020603050405020304" pitchFamily="18" charset="0"/>
                  <a:cs typeface="Times New Roman" panose="02020603050405020304" pitchFamily="18" charset="0"/>
                </a:endParaRPr>
              </a:p>
            </p:txBody>
          </p:sp>
        </mc:Choice>
        <mc:Fallback>
          <p:sp>
            <p:nvSpPr>
              <p:cNvPr id="3" name="Content Placeholder 2">
                <a:extLst>
                  <a:ext uri="{FF2B5EF4-FFF2-40B4-BE49-F238E27FC236}">
                    <a16:creationId xmlns:a16="http://schemas.microsoft.com/office/drawing/2014/main" id="{AEB1B80A-E3B0-4578-8316-E955739B53EF}"/>
                  </a:ext>
                </a:extLst>
              </p:cNvPr>
              <p:cNvSpPr>
                <a:spLocks noGrp="1" noRot="1" noChangeAspect="1" noMove="1" noResize="1" noEditPoints="1" noAdjustHandles="1" noChangeArrowheads="1" noChangeShapeType="1" noTextEdit="1"/>
              </p:cNvSpPr>
              <p:nvPr>
                <p:ph idx="1"/>
              </p:nvPr>
            </p:nvSpPr>
            <p:spPr>
              <a:blipFill>
                <a:blip r:embed="rId5"/>
                <a:stretch>
                  <a:fillRect l="-1273" t="-1515" b="-4697"/>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0C5453B6-20DF-4D6E-B086-7C1F823BC5C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731154342"/>
      </p:ext>
    </p:extLst>
  </p:cSld>
  <p:clrMapOvr>
    <a:masterClrMapping/>
  </p:clrMapOvr>
  <mc:AlternateContent xmlns:mc="http://schemas.openxmlformats.org/markup-compatibility/2006">
    <mc:Choice xmlns:p14="http://schemas.microsoft.com/office/powerpoint/2010/main" Requires="p14">
      <p:transition spd="slow" p14:dur="2000" advTm="10813"/>
    </mc:Choice>
    <mc:Fallback>
      <p:transition spd="slow" advTm="108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barn(inVertical)">
                                      <p:cBhvr>
                                        <p:cTn id="11" dur="500"/>
                                        <p:tgtEl>
                                          <p:spTgt spid="3">
                                            <p:txEl>
                                              <p:pRg st="3" end="3"/>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barn(inVertical)">
                                      <p:cBhvr>
                                        <p:cTn id="16" dur="500"/>
                                        <p:tgtEl>
                                          <p:spTgt spid="3">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animEffect transition="in" filter="barn(inVertical)">
                                      <p:cBhvr>
                                        <p:cTn id="19" dur="500"/>
                                        <p:tgtEl>
                                          <p:spTgt spid="3">
                                            <p:txEl>
                                              <p:pRg st="10" end="10"/>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arn(inVertical)">
                                      <p:cBhvr>
                                        <p:cTn id="22" dur="500"/>
                                        <p:tgtEl>
                                          <p:spTgt spid="3">
                                            <p:txEl>
                                              <p:pRg st="5" end="5"/>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barn(inVertical)">
                                      <p:cBhvr>
                                        <p:cTn id="25" dur="500"/>
                                        <p:tgtEl>
                                          <p:spTgt spid="3">
                                            <p:txEl>
                                              <p:pRg st="6" end="6"/>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barn(inVertical)">
                                      <p:cBhvr>
                                        <p:cTn id="28" dur="500"/>
                                        <p:tgtEl>
                                          <p:spTgt spid="3">
                                            <p:txEl>
                                              <p:pRg st="7" end="7"/>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barn(inVertical)">
                                      <p:cBhvr>
                                        <p:cTn id="31" dur="500"/>
                                        <p:tgtEl>
                                          <p:spTgt spid="3">
                                            <p:txEl>
                                              <p:pRg st="8" end="8"/>
                                            </p:txEl>
                                          </p:spTgt>
                                        </p:tgtEl>
                                      </p:cBhvr>
                                    </p:animEffect>
                                  </p:childTnLst>
                                </p:cTn>
                              </p:par>
                              <p:par>
                                <p:cTn id="32" presetID="16" presetClass="entr" presetSubtype="21" fill="hold"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barn(inVertical)">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5318A-BEB2-43BD-B2D9-48C6B189706F}"/>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ThinkAir</a:t>
            </a:r>
          </a:p>
        </p:txBody>
      </p:sp>
      <p:sp>
        <p:nvSpPr>
          <p:cNvPr id="3" name="Content Placeholder 2">
            <a:extLst>
              <a:ext uri="{FF2B5EF4-FFF2-40B4-BE49-F238E27FC236}">
                <a16:creationId xmlns:a16="http://schemas.microsoft.com/office/drawing/2014/main" id="{D65913C7-B65C-466F-B796-05447E534FEB}"/>
              </a:ext>
            </a:extLst>
          </p:cNvPr>
          <p:cNvSpPr>
            <a:spLocks noGrp="1"/>
          </p:cNvSpPr>
          <p:nvPr>
            <p:ph idx="1"/>
          </p:nvPr>
        </p:nvSpPr>
        <p:spPr>
          <a:xfrm>
            <a:off x="1097280" y="1845733"/>
            <a:ext cx="10058400" cy="5244179"/>
          </a:xfrm>
        </p:spPr>
        <p:txBody>
          <a:bodyPr>
            <a:normAutofit lnSpcReduction="10000"/>
          </a:bodyPr>
          <a:lstStyle/>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Here method level offloading is adopted.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At the server side, to handle computation offloading smartphone virtualization is done.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The smartphone acts like a thin client displaying the received results and saving the battery in process.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Through task distribution support over virtual machine images scalability and elasticity is obtained on the server side in ThinkAir.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Reduction in execution time and energy consumption of applications is attained through parallel processing in ThinkAir.</a:t>
            </a:r>
          </a:p>
          <a:p>
            <a:pPr algn="just">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0" indent="0" algn="just">
              <a:buNone/>
            </a:pPr>
            <a:endParaRPr lang="en-US" sz="1600" dirty="0">
              <a:latin typeface="Times New Roman" panose="02020603050405020304" pitchFamily="18" charset="0"/>
              <a:cs typeface="Times New Roman" panose="02020603050405020304" pitchFamily="18" charset="0"/>
            </a:endParaRPr>
          </a:p>
          <a:p>
            <a:pPr marL="0" indent="0" algn="just">
              <a:buNone/>
            </a:pPr>
            <a:r>
              <a:rPr lang="en-US" sz="1600" dirty="0">
                <a:latin typeface="Times New Roman" panose="02020603050405020304" pitchFamily="18" charset="0"/>
                <a:cs typeface="Times New Roman" panose="02020603050405020304" pitchFamily="18" charset="0"/>
              </a:rPr>
              <a:t>S. </a:t>
            </a:r>
            <a:r>
              <a:rPr lang="en-US" sz="1600" dirty="0" err="1">
                <a:latin typeface="Times New Roman" panose="02020603050405020304" pitchFamily="18" charset="0"/>
                <a:cs typeface="Times New Roman" panose="02020603050405020304" pitchFamily="18" charset="0"/>
              </a:rPr>
              <a:t>Kosta</a:t>
            </a:r>
            <a:r>
              <a:rPr lang="en-US" sz="1600" dirty="0">
                <a:latin typeface="Times New Roman" panose="02020603050405020304" pitchFamily="18" charset="0"/>
                <a:cs typeface="Times New Roman" panose="02020603050405020304" pitchFamily="18" charset="0"/>
              </a:rPr>
              <a:t>, A. </a:t>
            </a:r>
            <a:r>
              <a:rPr lang="en-US" sz="1600" dirty="0" err="1">
                <a:latin typeface="Times New Roman" panose="02020603050405020304" pitchFamily="18" charset="0"/>
                <a:cs typeface="Times New Roman" panose="02020603050405020304" pitchFamily="18" charset="0"/>
              </a:rPr>
              <a:t>Aucinas</a:t>
            </a:r>
            <a:r>
              <a:rPr lang="en-US" sz="1600" dirty="0">
                <a:latin typeface="Times New Roman" panose="02020603050405020304" pitchFamily="18" charset="0"/>
                <a:cs typeface="Times New Roman" panose="02020603050405020304" pitchFamily="18" charset="0"/>
              </a:rPr>
              <a:t>, P. Hui, R. </a:t>
            </a:r>
            <a:r>
              <a:rPr lang="en-US" sz="1600" dirty="0" err="1">
                <a:latin typeface="Times New Roman" panose="02020603050405020304" pitchFamily="18" charset="0"/>
                <a:cs typeface="Times New Roman" panose="02020603050405020304" pitchFamily="18" charset="0"/>
              </a:rPr>
              <a:t>Mortier</a:t>
            </a:r>
            <a:r>
              <a:rPr lang="en-US" sz="1600" dirty="0">
                <a:latin typeface="Times New Roman" panose="02020603050405020304" pitchFamily="18" charset="0"/>
                <a:cs typeface="Times New Roman" panose="02020603050405020304" pitchFamily="18" charset="0"/>
              </a:rPr>
              <a:t>, and X. Zhang, “</a:t>
            </a:r>
            <a:r>
              <a:rPr lang="en-US" sz="1600" dirty="0" err="1">
                <a:latin typeface="Times New Roman" panose="02020603050405020304" pitchFamily="18" charset="0"/>
                <a:cs typeface="Times New Roman" panose="02020603050405020304" pitchFamily="18" charset="0"/>
              </a:rPr>
              <a:t>Thinkair</a:t>
            </a:r>
            <a:r>
              <a:rPr lang="en-US" sz="1600" dirty="0">
                <a:latin typeface="Times New Roman" panose="02020603050405020304" pitchFamily="18" charset="0"/>
                <a:cs typeface="Times New Roman" panose="02020603050405020304" pitchFamily="18" charset="0"/>
              </a:rPr>
              <a:t>: Dynamic resource allocation and parallel execution in the cloud for mobilecodeofﬂoading,”inINFOCOM,2012ProceedingsIEEE. IEEE, 2012, pp. 945–953</a:t>
            </a:r>
          </a:p>
          <a:p>
            <a:pPr marL="0" indent="0" algn="just">
              <a:buNone/>
            </a:pPr>
            <a:endParaRPr lang="en-US" sz="1800" dirty="0">
              <a:latin typeface="Times New Roman" panose="02020603050405020304" pitchFamily="18"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84C02575-35A5-4214-B526-EC3E577A4DBA}"/>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663605251"/>
      </p:ext>
    </p:extLst>
  </p:cSld>
  <p:clrMapOvr>
    <a:masterClrMapping/>
  </p:clrMapOvr>
  <mc:AlternateContent xmlns:mc="http://schemas.openxmlformats.org/markup-compatibility/2006" xmlns:p14="http://schemas.microsoft.com/office/powerpoint/2010/main">
    <mc:Choice Requires="p14">
      <p:transition spd="slow" p14:dur="2000" advTm="51287"/>
    </mc:Choice>
    <mc:Fallback xmlns="">
      <p:transition spd="slow" advTm="512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 calcmode="lin" valueType="num">
                                      <p:cBhvr additive="base">
                                        <p:cTn id="3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87F36-7A83-4C27-811A-DDB1C2170EB6}"/>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MAUI</a:t>
            </a:r>
          </a:p>
        </p:txBody>
      </p:sp>
      <p:sp>
        <p:nvSpPr>
          <p:cNvPr id="3" name="Content Placeholder 2">
            <a:extLst>
              <a:ext uri="{FF2B5EF4-FFF2-40B4-BE49-F238E27FC236}">
                <a16:creationId xmlns:a16="http://schemas.microsoft.com/office/drawing/2014/main" id="{09E5C917-B5DD-4791-99B1-F9041C336AAB}"/>
              </a:ext>
            </a:extLst>
          </p:cNvPr>
          <p:cNvSpPr>
            <a:spLocks noGrp="1"/>
          </p:cNvSpPr>
          <p:nvPr>
            <p:ph idx="1"/>
          </p:nvPr>
        </p:nvSpPr>
        <p:spPr/>
        <p:txBody>
          <a:bodyPr>
            <a:normAutofit/>
          </a:bodyPr>
          <a:lstStyle/>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To ensure that a user selects best cloud and minimum battery is consumed in the process MAUI profiler is being used.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MAUI profiles the code contained in the functions that are used by the applications and other component known as MAUI profiler </a:t>
            </a:r>
          </a:p>
          <a:p>
            <a:pPr marL="0" indent="0" algn="just">
              <a:buNone/>
            </a:pPr>
            <a:r>
              <a:rPr lang="en-US" sz="1800" dirty="0">
                <a:latin typeface="Times New Roman" panose="02020603050405020304" pitchFamily="18" charset="0"/>
                <a:cs typeface="Times New Roman" panose="02020603050405020304" pitchFamily="18" charset="0"/>
              </a:rPr>
              <a:t>. </a:t>
            </a:r>
          </a:p>
        </p:txBody>
      </p:sp>
      <p:pic>
        <p:nvPicPr>
          <p:cNvPr id="6" name="Picture 5">
            <a:extLst>
              <a:ext uri="{FF2B5EF4-FFF2-40B4-BE49-F238E27FC236}">
                <a16:creationId xmlns:a16="http://schemas.microsoft.com/office/drawing/2014/main" id="{95766920-13B4-4521-85AB-85552DC461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74961" y="3152633"/>
            <a:ext cx="6387153" cy="2758701"/>
          </a:xfrm>
          <a:prstGeom prst="rect">
            <a:avLst/>
          </a:prstGeom>
        </p:spPr>
      </p:pic>
      <p:sp>
        <p:nvSpPr>
          <p:cNvPr id="7" name="Rectangle 6">
            <a:extLst>
              <a:ext uri="{FF2B5EF4-FFF2-40B4-BE49-F238E27FC236}">
                <a16:creationId xmlns:a16="http://schemas.microsoft.com/office/drawing/2014/main" id="{9992E585-9FBF-4465-ACB3-F5B068E6C7A6}"/>
              </a:ext>
            </a:extLst>
          </p:cNvPr>
          <p:cNvSpPr/>
          <p:nvPr/>
        </p:nvSpPr>
        <p:spPr>
          <a:xfrm>
            <a:off x="4855884" y="5911334"/>
            <a:ext cx="2480231" cy="369332"/>
          </a:xfrm>
          <a:prstGeom prst="rect">
            <a:avLst/>
          </a:prstGeom>
        </p:spPr>
        <p:txBody>
          <a:bodyPr wrap="none">
            <a:spAutoFit/>
          </a:bodyPr>
          <a:lstStyle/>
          <a:p>
            <a:r>
              <a:rPr lang="en-US" dirty="0">
                <a:latin typeface="Times New Roman" panose="02020603050405020304" pitchFamily="18" charset="0"/>
                <a:ea typeface="Times New Roman" panose="02020603050405020304" pitchFamily="18" charset="0"/>
              </a:rPr>
              <a:t>Fig MAUI Architecture </a:t>
            </a:r>
            <a:endParaRPr lang="en-US" dirty="0"/>
          </a:p>
        </p:txBody>
      </p:sp>
      <p:pic>
        <p:nvPicPr>
          <p:cNvPr id="9" name="Audio 8">
            <a:hlinkClick r:id="" action="ppaction://media"/>
            <a:extLst>
              <a:ext uri="{FF2B5EF4-FFF2-40B4-BE49-F238E27FC236}">
                <a16:creationId xmlns:a16="http://schemas.microsoft.com/office/drawing/2014/main" id="{BE795C48-600D-447F-A9E0-05FF599ADC4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702140717"/>
      </p:ext>
    </p:extLst>
  </p:cSld>
  <p:clrMapOvr>
    <a:masterClrMapping/>
  </p:clrMapOvr>
  <mc:AlternateContent xmlns:mc="http://schemas.openxmlformats.org/markup-compatibility/2006">
    <mc:Choice xmlns:p14="http://schemas.microsoft.com/office/powerpoint/2010/main" Requires="p14">
      <p:transition spd="slow" p14:dur="2000" advTm="66354"/>
    </mc:Choice>
    <mc:Fallback>
      <p:transition spd="slow" advTm="66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barn(inVertical)">
                                      <p:cBhvr>
                                        <p:cTn id="1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2D5E9-918C-42B7-AC04-52634AAC93A8}"/>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Delayed Offloading</a:t>
            </a:r>
          </a:p>
        </p:txBody>
      </p:sp>
      <p:sp>
        <p:nvSpPr>
          <p:cNvPr id="3" name="Content Placeholder 2">
            <a:extLst>
              <a:ext uri="{FF2B5EF4-FFF2-40B4-BE49-F238E27FC236}">
                <a16:creationId xmlns:a16="http://schemas.microsoft.com/office/drawing/2014/main" id="{436E57C5-3D76-428A-B484-FE84D2339366}"/>
              </a:ext>
            </a:extLst>
          </p:cNvPr>
          <p:cNvSpPr>
            <a:spLocks noGrp="1"/>
          </p:cNvSpPr>
          <p:nvPr>
            <p:ph idx="1"/>
          </p:nvPr>
        </p:nvSpPr>
        <p:spPr/>
        <p:txBody>
          <a:bodyPr>
            <a:normAutofit/>
          </a:bodyPr>
          <a:lstStyle/>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Queuing model is used.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Instead of transmitting the offloaded data immediately the data to be offloaded is delayed when the Wi-Fi networks are unavailable.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delay window depends on two factors i.e. first the expiry of deadline and second the availability of Wi-Fi network.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If one of the mentioned factor holds true, then data is no more delayed.</a:t>
            </a:r>
          </a:p>
          <a:p>
            <a:pPr marL="0" indent="0">
              <a:buNone/>
            </a:pPr>
            <a:endParaRPr lang="en-US" sz="1800"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F3A3923B-1C15-472F-83BC-CC77E594BDFA}"/>
              </a:ext>
            </a:extLst>
          </p:cNvPr>
          <p:cNvSpPr/>
          <p:nvPr/>
        </p:nvSpPr>
        <p:spPr>
          <a:xfrm>
            <a:off x="291548" y="6273225"/>
            <a:ext cx="12192000" cy="584775"/>
          </a:xfrm>
          <a:prstGeom prst="rect">
            <a:avLst/>
          </a:prstGeom>
        </p:spPr>
        <p:txBody>
          <a:bodyPr wrap="square">
            <a:spAutoFit/>
          </a:bodyPr>
          <a:lstStyle/>
          <a:p>
            <a:r>
              <a:rPr lang="en-US" sz="1600" dirty="0">
                <a:latin typeface="Times New Roman" panose="02020603050405020304" pitchFamily="18" charset="0"/>
                <a:ea typeface="Times New Roman" panose="02020603050405020304" pitchFamily="18" charset="0"/>
              </a:rPr>
              <a:t>F. Mehmeti and T. </a:t>
            </a:r>
            <a:r>
              <a:rPr lang="en-US" sz="1600" dirty="0" err="1">
                <a:latin typeface="Times New Roman" panose="02020603050405020304" pitchFamily="18" charset="0"/>
                <a:ea typeface="Times New Roman" panose="02020603050405020304" pitchFamily="18" charset="0"/>
              </a:rPr>
              <a:t>Spyropoulos</a:t>
            </a:r>
            <a:r>
              <a:rPr lang="en-US" sz="1600" dirty="0">
                <a:latin typeface="Times New Roman" panose="02020603050405020304" pitchFamily="18" charset="0"/>
                <a:ea typeface="Times New Roman" panose="02020603050405020304" pitchFamily="18" charset="0"/>
              </a:rPr>
              <a:t>, “Is it worth to be patient? analysis and optimization of delayed mobile data ofﬂoading,” in INFOCOM 2014, IEEE International Conference on Computer Communications, 27 April-2 May, 2014, Toronto, Canada. IEEE, 2014</a:t>
            </a:r>
            <a:endParaRPr lang="en-US" sz="1600" dirty="0"/>
          </a:p>
        </p:txBody>
      </p:sp>
      <p:pic>
        <p:nvPicPr>
          <p:cNvPr id="7" name="Audio 6">
            <a:hlinkClick r:id="" action="ppaction://media"/>
            <a:extLst>
              <a:ext uri="{FF2B5EF4-FFF2-40B4-BE49-F238E27FC236}">
                <a16:creationId xmlns:a16="http://schemas.microsoft.com/office/drawing/2014/main" id="{815C3C91-B4D6-4F4D-8AAD-56127C86E72F}"/>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664123719"/>
      </p:ext>
    </p:extLst>
  </p:cSld>
  <p:clrMapOvr>
    <a:masterClrMapping/>
  </p:clrMapOvr>
  <mc:AlternateContent xmlns:mc="http://schemas.openxmlformats.org/markup-compatibility/2006">
    <mc:Choice xmlns:p14="http://schemas.microsoft.com/office/powerpoint/2010/main" Requires="p14">
      <p:transition spd="slow" p14:dur="2000" advTm="25699"/>
    </mc:Choice>
    <mc:Fallback>
      <p:transition spd="slow" advTm="256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 calcmode="lin" valueType="num">
                                      <p:cBhvr additive="base">
                                        <p:cTn id="2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1978D-E747-4DCF-8D6F-3B777382868E}"/>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CMcloud</a:t>
            </a:r>
          </a:p>
        </p:txBody>
      </p:sp>
      <p:sp>
        <p:nvSpPr>
          <p:cNvPr id="3" name="Content Placeholder 2">
            <a:extLst>
              <a:ext uri="{FF2B5EF4-FFF2-40B4-BE49-F238E27FC236}">
                <a16:creationId xmlns:a16="http://schemas.microsoft.com/office/drawing/2014/main" id="{8EF2599E-D1C4-4CF8-BD41-ED3F0A02E8C0}"/>
              </a:ext>
            </a:extLst>
          </p:cNvPr>
          <p:cNvSpPr>
            <a:spLocks noGrp="1"/>
          </p:cNvSpPr>
          <p:nvPr>
            <p:ph idx="1"/>
          </p:nvPr>
        </p:nvSpPr>
        <p:spPr>
          <a:xfrm>
            <a:off x="1033974" y="1898743"/>
            <a:ext cx="10058400" cy="4023360"/>
          </a:xfrm>
        </p:spPr>
        <p:txBody>
          <a:bodyPr>
            <a:normAutofit/>
          </a:bodyPr>
          <a:lstStyle/>
          <a:p>
            <a:r>
              <a:rPr lang="en-US" sz="1800" dirty="0">
                <a:latin typeface="Times New Roman" panose="02020603050405020304" pitchFamily="18" charset="0"/>
                <a:cs typeface="Times New Roman" panose="02020603050405020304" pitchFamily="18" charset="0"/>
              </a:rPr>
              <a:t> </a:t>
            </a:r>
          </a:p>
        </p:txBody>
      </p:sp>
      <p:pic>
        <p:nvPicPr>
          <p:cNvPr id="5" name="Picture 4">
            <a:extLst>
              <a:ext uri="{FF2B5EF4-FFF2-40B4-BE49-F238E27FC236}">
                <a16:creationId xmlns:a16="http://schemas.microsoft.com/office/drawing/2014/main" id="{1EBDC6B5-6993-4366-8F52-41087A6946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91175" y="2321169"/>
            <a:ext cx="9143999" cy="3894102"/>
          </a:xfrm>
          <a:prstGeom prst="rect">
            <a:avLst/>
          </a:prstGeom>
        </p:spPr>
      </p:pic>
      <p:sp>
        <p:nvSpPr>
          <p:cNvPr id="6" name="TextBox 5">
            <a:extLst>
              <a:ext uri="{FF2B5EF4-FFF2-40B4-BE49-F238E27FC236}">
                <a16:creationId xmlns:a16="http://schemas.microsoft.com/office/drawing/2014/main" id="{3BE34C6E-E639-4E9B-9C01-B56902517972}"/>
              </a:ext>
            </a:extLst>
          </p:cNvPr>
          <p:cNvSpPr txBox="1"/>
          <p:nvPr/>
        </p:nvSpPr>
        <p:spPr>
          <a:xfrm>
            <a:off x="1097280" y="1821799"/>
            <a:ext cx="9003323"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CMcloud Architecture</a:t>
            </a:r>
          </a:p>
        </p:txBody>
      </p:sp>
      <p:sp>
        <p:nvSpPr>
          <p:cNvPr id="7" name="TextBox 6">
            <a:extLst>
              <a:ext uri="{FF2B5EF4-FFF2-40B4-BE49-F238E27FC236}">
                <a16:creationId xmlns:a16="http://schemas.microsoft.com/office/drawing/2014/main" id="{6784A291-6C8A-4CAD-BA41-42A19400E294}"/>
              </a:ext>
            </a:extLst>
          </p:cNvPr>
          <p:cNvSpPr txBox="1"/>
          <p:nvPr/>
        </p:nvSpPr>
        <p:spPr>
          <a:xfrm>
            <a:off x="463826" y="6345309"/>
            <a:ext cx="11728174" cy="584775"/>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 </a:t>
            </a:r>
            <a:r>
              <a:rPr lang="en-US" sz="1600" dirty="0" err="1">
                <a:latin typeface="Times New Roman" panose="02020603050405020304" pitchFamily="18" charset="0"/>
                <a:cs typeface="Times New Roman" panose="02020603050405020304" pitchFamily="18" charset="0"/>
              </a:rPr>
              <a:t>Chae</a:t>
            </a:r>
            <a:r>
              <a:rPr lang="en-US" sz="1600" dirty="0">
                <a:latin typeface="Times New Roman" panose="02020603050405020304" pitchFamily="18" charset="0"/>
                <a:cs typeface="Times New Roman" panose="02020603050405020304" pitchFamily="18" charset="0"/>
              </a:rPr>
              <a:t> </a:t>
            </a:r>
            <a:r>
              <a:rPr lang="en-US" sz="1600" i="1" dirty="0">
                <a:latin typeface="Times New Roman" panose="02020603050405020304" pitchFamily="18" charset="0"/>
                <a:cs typeface="Times New Roman" panose="02020603050405020304" pitchFamily="18" charset="0"/>
              </a:rPr>
              <a:t>et al</a:t>
            </a:r>
            <a:r>
              <a:rPr lang="en-US" sz="1600" dirty="0">
                <a:latin typeface="Times New Roman" panose="02020603050405020304" pitchFamily="18" charset="0"/>
                <a:cs typeface="Times New Roman" panose="02020603050405020304" pitchFamily="18" charset="0"/>
              </a:rPr>
              <a:t>., "CMcloud: Cloud Platform for Cost-Effective Offloading of Mobile Applications," </a:t>
            </a:r>
            <a:r>
              <a:rPr lang="en-US" sz="1600" i="1" dirty="0">
                <a:latin typeface="Times New Roman" panose="02020603050405020304" pitchFamily="18" charset="0"/>
                <a:cs typeface="Times New Roman" panose="02020603050405020304" pitchFamily="18" charset="0"/>
              </a:rPr>
              <a:t>2014 14th IEEE/ACM International Symposium on Cluster, Cloud and Grid Computing</a:t>
            </a:r>
            <a:r>
              <a:rPr lang="en-US" sz="1600" dirty="0">
                <a:latin typeface="Times New Roman" panose="02020603050405020304" pitchFamily="18" charset="0"/>
                <a:cs typeface="Times New Roman" panose="02020603050405020304" pitchFamily="18" charset="0"/>
              </a:rPr>
              <a:t>, Chicago, IL, 2014, pp. 434-444. </a:t>
            </a:r>
            <a:r>
              <a:rPr lang="en-US" sz="1600" dirty="0" err="1">
                <a:latin typeface="Times New Roman" panose="02020603050405020304" pitchFamily="18" charset="0"/>
                <a:cs typeface="Times New Roman" panose="02020603050405020304" pitchFamily="18" charset="0"/>
              </a:rPr>
              <a:t>doi</a:t>
            </a:r>
            <a:r>
              <a:rPr lang="en-US" sz="1600" dirty="0">
                <a:latin typeface="Times New Roman" panose="02020603050405020304" pitchFamily="18" charset="0"/>
                <a:cs typeface="Times New Roman" panose="02020603050405020304" pitchFamily="18" charset="0"/>
              </a:rPr>
              <a:t>: 10.1109/CCGrid.2014.75</a:t>
            </a:r>
          </a:p>
        </p:txBody>
      </p:sp>
      <p:pic>
        <p:nvPicPr>
          <p:cNvPr id="9" name="Audio 8">
            <a:hlinkClick r:id="" action="ppaction://media"/>
            <a:extLst>
              <a:ext uri="{FF2B5EF4-FFF2-40B4-BE49-F238E27FC236}">
                <a16:creationId xmlns:a16="http://schemas.microsoft.com/office/drawing/2014/main" id="{A1E026EC-BD07-4EEB-8B6D-EA5F157B0802}"/>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245451814"/>
      </p:ext>
    </p:extLst>
  </p:cSld>
  <p:clrMapOvr>
    <a:masterClrMapping/>
  </p:clrMapOvr>
  <mc:AlternateContent xmlns:mc="http://schemas.openxmlformats.org/markup-compatibility/2006">
    <mc:Choice xmlns:p14="http://schemas.microsoft.com/office/powerpoint/2010/main" Requires="p14">
      <p:transition spd="slow" p14:dur="2000" advTm="67051"/>
    </mc:Choice>
    <mc:Fallback>
      <p:transition spd="slow" advTm="670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arn(inVertical)">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7">
                                            <p:txEl>
                                              <p:pRg st="0" end="0"/>
                                            </p:txEl>
                                          </p:spTgt>
                                        </p:tgtEl>
                                        <p:attrNameLst>
                                          <p:attrName>style.visibility</p:attrName>
                                        </p:attrNameLst>
                                      </p:cBhvr>
                                      <p:to>
                                        <p:strVal val="visible"/>
                                      </p:to>
                                    </p:set>
                                    <p:animEffect transition="in" filter="fade">
                                      <p:cBhvr>
                                        <p:cTn id="16" dur="1000"/>
                                        <p:tgtEl>
                                          <p:spTgt spid="7">
                                            <p:txEl>
                                              <p:pRg st="0" end="0"/>
                                            </p:txEl>
                                          </p:spTgt>
                                        </p:tgtEl>
                                      </p:cBhvr>
                                    </p:animEffect>
                                    <p:anim calcmode="lin" valueType="num">
                                      <p:cBhvr>
                                        <p:cTn id="17"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40DF9-2468-49FD-9A8C-B2D34F2855EA}"/>
              </a:ext>
            </a:extLst>
          </p:cNvPr>
          <p:cNvSpPr>
            <a:spLocks noGrp="1"/>
          </p:cNvSpPr>
          <p:nvPr>
            <p:ph type="title"/>
          </p:nvPr>
        </p:nvSpPr>
        <p:spPr/>
        <p:txBody>
          <a:bodyPr/>
          <a:lstStyle/>
          <a:p>
            <a:r>
              <a:rPr lang="en-US" sz="4000" dirty="0">
                <a:latin typeface="Times New Roman" panose="02020603050405020304" pitchFamily="18" charset="0"/>
                <a:cs typeface="Times New Roman" panose="02020603050405020304" pitchFamily="18" charset="0"/>
              </a:rPr>
              <a:t>GEM</a:t>
            </a:r>
            <a:r>
              <a:rPr lang="en-US" dirty="0"/>
              <a:t> </a:t>
            </a:r>
            <a:r>
              <a:rPr lang="en-US" sz="4000" dirty="0">
                <a:latin typeface="Times New Roman" panose="02020603050405020304" pitchFamily="18" charset="0"/>
                <a:cs typeface="Times New Roman" panose="02020603050405020304" pitchFamily="18" charset="0"/>
              </a:rPr>
              <a:t>Cloud</a:t>
            </a:r>
            <a:r>
              <a:rPr lang="en-US" dirty="0"/>
              <a:t> </a:t>
            </a:r>
          </a:p>
        </p:txBody>
      </p:sp>
      <p:sp>
        <p:nvSpPr>
          <p:cNvPr id="3" name="Content Placeholder 2">
            <a:extLst>
              <a:ext uri="{FF2B5EF4-FFF2-40B4-BE49-F238E27FC236}">
                <a16:creationId xmlns:a16="http://schemas.microsoft.com/office/drawing/2014/main" id="{B25DDC20-5309-4374-A990-92F854790124}"/>
              </a:ext>
            </a:extLst>
          </p:cNvPr>
          <p:cNvSpPr>
            <a:spLocks noGrp="1"/>
          </p:cNvSpPr>
          <p:nvPr>
            <p:ph idx="1"/>
          </p:nvPr>
        </p:nvSpPr>
        <p:spPr/>
        <p:txBody>
          <a:bodyPr>
            <a:normAutofit/>
          </a:bodyPr>
          <a:lstStyle/>
          <a:p>
            <a:pPr marL="0" indent="0">
              <a:buNone/>
            </a:pPr>
            <a:r>
              <a:rPr lang="en-US" sz="1800" dirty="0">
                <a:latin typeface="Times New Roman" panose="02020603050405020304" pitchFamily="18" charset="0"/>
                <a:cs typeface="Times New Roman" panose="02020603050405020304" pitchFamily="18" charset="0"/>
              </a:rPr>
              <a:t>This technique saves energy while computing a task on the cloud.</a:t>
            </a:r>
          </a:p>
          <a:p>
            <a:pPr marL="0" indent="0">
              <a:buNone/>
            </a:pPr>
            <a:r>
              <a:rPr lang="en-US" sz="1800" dirty="0">
                <a:latin typeface="Times New Roman" panose="02020603050405020304" pitchFamily="18" charset="0"/>
                <a:cs typeface="Times New Roman" panose="02020603050405020304" pitchFamily="18" charset="0"/>
              </a:rPr>
              <a:t>It does so by using scattered mobile devices to process task in parallel and uses server-client protocol.</a:t>
            </a: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D97DC92-F5E2-4FA4-A156-3724C095EF9D}"/>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2392120" y="2748000"/>
            <a:ext cx="7061980" cy="2990615"/>
          </a:xfrm>
          <a:prstGeom prst="rect">
            <a:avLst/>
          </a:prstGeom>
          <a:ln>
            <a:noFill/>
          </a:ln>
          <a:effectLst>
            <a:outerShdw blurRad="292100" dist="139700" dir="2700000" algn="tl" rotWithShape="0">
              <a:srgbClr val="333333">
                <a:alpha val="65000"/>
              </a:srgbClr>
            </a:outerShdw>
          </a:effectLst>
        </p:spPr>
      </p:pic>
      <p:sp>
        <p:nvSpPr>
          <p:cNvPr id="5" name="Rectangle 4">
            <a:extLst>
              <a:ext uri="{FF2B5EF4-FFF2-40B4-BE49-F238E27FC236}">
                <a16:creationId xmlns:a16="http://schemas.microsoft.com/office/drawing/2014/main" id="{929F010B-31E0-4906-B071-196439E0EAC1}"/>
              </a:ext>
            </a:extLst>
          </p:cNvPr>
          <p:cNvSpPr/>
          <p:nvPr/>
        </p:nvSpPr>
        <p:spPr>
          <a:xfrm>
            <a:off x="4318116" y="5846989"/>
            <a:ext cx="3462999" cy="369332"/>
          </a:xfrm>
          <a:prstGeom prst="rect">
            <a:avLst/>
          </a:prstGeom>
        </p:spPr>
        <p:txBody>
          <a:bodyPr wrap="none">
            <a:spAutoFit/>
          </a:bodyPr>
          <a:lstStyle/>
          <a:p>
            <a:r>
              <a:rPr lang="en-US" dirty="0">
                <a:latin typeface="Times New Roman" panose="02020603050405020304" pitchFamily="18" charset="0"/>
                <a:ea typeface="Times New Roman" panose="02020603050405020304" pitchFamily="18" charset="0"/>
              </a:rPr>
              <a:t>Flowchart of server-client protocol </a:t>
            </a:r>
            <a:endParaRPr lang="en-US" dirty="0"/>
          </a:p>
        </p:txBody>
      </p:sp>
      <p:pic>
        <p:nvPicPr>
          <p:cNvPr id="6" name="Audio 5">
            <a:hlinkClick r:id="" action="ppaction://media"/>
            <a:extLst>
              <a:ext uri="{FF2B5EF4-FFF2-40B4-BE49-F238E27FC236}">
                <a16:creationId xmlns:a16="http://schemas.microsoft.com/office/drawing/2014/main" id="{5D79F5B0-A767-4438-A7F0-852AB242116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619732217"/>
      </p:ext>
    </p:extLst>
  </p:cSld>
  <p:clrMapOvr>
    <a:masterClrMapping/>
  </p:clrMapOvr>
  <mc:AlternateContent xmlns:mc="http://schemas.openxmlformats.org/markup-compatibility/2006">
    <mc:Choice xmlns:p14="http://schemas.microsoft.com/office/powerpoint/2010/main" Requires="p14">
      <p:transition spd="slow" p14:dur="2000" advTm="34056"/>
    </mc:Choice>
    <mc:Fallback>
      <p:transition spd="slow" advTm="340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6"/>
                </p:tgtEl>
              </p:cMediaNode>
            </p:audio>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8ACC8-E60B-4BA7-982C-C2B4B60E340E}"/>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Middleware-AURA</a:t>
            </a:r>
          </a:p>
        </p:txBody>
      </p:sp>
      <p:sp>
        <p:nvSpPr>
          <p:cNvPr id="3" name="Content Placeholder 2">
            <a:extLst>
              <a:ext uri="{FF2B5EF4-FFF2-40B4-BE49-F238E27FC236}">
                <a16:creationId xmlns:a16="http://schemas.microsoft.com/office/drawing/2014/main" id="{F07D64A4-C188-4FA7-9D2E-C532AF78EC9D}"/>
              </a:ext>
            </a:extLst>
          </p:cNvPr>
          <p:cNvSpPr>
            <a:spLocks noGrp="1"/>
          </p:cNvSpPr>
          <p:nvPr>
            <p:ph idx="1"/>
          </p:nvPr>
        </p:nvSpPr>
        <p:spPr/>
        <p:txBody>
          <a:bodyPr>
            <a:normAutofit/>
          </a:bodyPr>
          <a:lstStyle/>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To implementing optimization techniques </a:t>
            </a:r>
          </a:p>
          <a:p>
            <a:pPr lvl="1">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Changes must be made in application software architecture and complex OS </a:t>
            </a:r>
          </a:p>
          <a:p>
            <a:pPr lvl="1">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Necessary to make correct calculations of response time and offloaded energy.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Hence, middleware use is becoming popular!!</a:t>
            </a: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Provides energy-efficiency and performance robustness. By utilizing various resources like -type and status of available wireless networks, the capabilities of cloud servers and the application communication/computation intensiveness.</a:t>
            </a: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It analyzes data for the network type, app type, cloud capabilities and network conditions by using an unsupervised Q-learning machine learning technique to select an optimal cloud and network type and time to offload. </a:t>
            </a:r>
          </a:p>
          <a:p>
            <a:pPr algn="just"/>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It is proved that there has been 30% improvement in battery life and 25% better response time as compared to the state-of-the-art fuzzy logic based offloading approach. </a:t>
            </a:r>
          </a:p>
          <a:p>
            <a:pPr>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DF9C342B-729E-430D-8A89-1E9A241C4059}"/>
              </a:ext>
            </a:extLst>
          </p:cNvPr>
          <p:cNvSpPr/>
          <p:nvPr/>
        </p:nvSpPr>
        <p:spPr>
          <a:xfrm>
            <a:off x="0" y="6273225"/>
            <a:ext cx="12019721" cy="584775"/>
          </a:xfrm>
          <a:prstGeom prst="rect">
            <a:avLst/>
          </a:prstGeom>
        </p:spPr>
        <p:txBody>
          <a:bodyPr wrap="square">
            <a:spAutoFit/>
          </a:bodyPr>
          <a:lstStyle/>
          <a:p>
            <a:r>
              <a:rPr lang="en-US" sz="1600" dirty="0">
                <a:latin typeface="Times New Roman" panose="02020603050405020304" pitchFamily="18" charset="0"/>
                <a:ea typeface="Times New Roman" panose="02020603050405020304" pitchFamily="18" charset="0"/>
              </a:rPr>
              <a:t>A. Khune, S. </a:t>
            </a:r>
            <a:r>
              <a:rPr lang="en-US" sz="1600" dirty="0" err="1">
                <a:latin typeface="Times New Roman" panose="02020603050405020304" pitchFamily="18" charset="0"/>
                <a:ea typeface="Times New Roman" panose="02020603050405020304" pitchFamily="18" charset="0"/>
              </a:rPr>
              <a:t>Pasricha</a:t>
            </a:r>
            <a:r>
              <a:rPr lang="en-US" sz="1600" dirty="0">
                <a:latin typeface="Times New Roman" panose="02020603050405020304" pitchFamily="18" charset="0"/>
                <a:ea typeface="Times New Roman" panose="02020603050405020304" pitchFamily="18" charset="0"/>
              </a:rPr>
              <a:t>, “Mobile Network-Aware Middleware Framework for Energy Efficient Cloud Offloading of Smartphone Applications”, to appear, IEEE Consumer Electronics, 2017</a:t>
            </a:r>
            <a:endParaRPr lang="en-US" sz="1600" dirty="0"/>
          </a:p>
        </p:txBody>
      </p:sp>
      <p:pic>
        <p:nvPicPr>
          <p:cNvPr id="6" name="Audio 5">
            <a:hlinkClick r:id="" action="ppaction://media"/>
            <a:extLst>
              <a:ext uri="{FF2B5EF4-FFF2-40B4-BE49-F238E27FC236}">
                <a16:creationId xmlns:a16="http://schemas.microsoft.com/office/drawing/2014/main" id="{0A5870D9-3620-4F47-A224-A6964FA5EE2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076696605"/>
      </p:ext>
    </p:extLst>
  </p:cSld>
  <p:clrMapOvr>
    <a:masterClrMapping/>
  </p:clrMapOvr>
  <mc:AlternateContent xmlns:mc="http://schemas.openxmlformats.org/markup-compatibility/2006">
    <mc:Choice xmlns:p14="http://schemas.microsoft.com/office/powerpoint/2010/main" Requires="p14">
      <p:transition spd="slow" p14:dur="2000" advTm="49838"/>
    </mc:Choice>
    <mc:Fallback>
      <p:transition spd="slow" advTm="49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4">
                                            <p:txEl>
                                              <p:pRg st="0" end="0"/>
                                            </p:txEl>
                                          </p:spTgt>
                                        </p:tgtEl>
                                        <p:attrNameLst>
                                          <p:attrName>style.visibility</p:attrName>
                                        </p:attrNameLst>
                                      </p:cBhvr>
                                      <p:to>
                                        <p:strVal val="visible"/>
                                      </p:to>
                                    </p:set>
                                    <p:animEffect transition="in" filter="fade">
                                      <p:cBhvr>
                                        <p:cTn id="49"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0"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3363C-B004-4FA2-8526-B9C48E86FA65}"/>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IGAFCM</a:t>
            </a:r>
          </a:p>
        </p:txBody>
      </p:sp>
      <p:sp>
        <p:nvSpPr>
          <p:cNvPr id="3" name="Content Placeholder 2">
            <a:extLst>
              <a:ext uri="{FF2B5EF4-FFF2-40B4-BE49-F238E27FC236}">
                <a16:creationId xmlns:a16="http://schemas.microsoft.com/office/drawing/2014/main" id="{6BB10594-3392-43FA-BF7C-E60EE4CCD4E8}"/>
              </a:ext>
            </a:extLst>
          </p:cNvPr>
          <p:cNvSpPr>
            <a:spLocks noGrp="1"/>
          </p:cNvSpPr>
          <p:nvPr>
            <p:ph idx="1"/>
          </p:nvPr>
        </p:nvSpPr>
        <p:spPr/>
        <p:txBody>
          <a:bodyPr>
            <a:noAutofit/>
          </a:bodyPr>
          <a:lstStyle/>
          <a:p>
            <a:r>
              <a:rPr lang="en-US" sz="1800" dirty="0">
                <a:latin typeface="Times New Roman" panose="02020603050405020304" pitchFamily="18" charset="0"/>
                <a:cs typeface="Times New Roman" panose="02020603050405020304" pitchFamily="18" charset="0"/>
              </a:rPr>
              <a:t>Extension of FCM, the algorithm consists of three parts </a:t>
            </a:r>
          </a:p>
          <a:p>
            <a:pPr lvl="1"/>
            <a:r>
              <a:rPr lang="en-US" sz="1600" dirty="0">
                <a:latin typeface="Times New Roman" panose="02020603050405020304" pitchFamily="18" charset="0"/>
                <a:cs typeface="Times New Roman" panose="02020603050405020304" pitchFamily="18" charset="0"/>
              </a:rPr>
              <a:t>Resource Clustering </a:t>
            </a:r>
          </a:p>
          <a:p>
            <a:pPr lvl="1"/>
            <a:r>
              <a:rPr lang="en-US" sz="1600" dirty="0">
                <a:latin typeface="Times New Roman" panose="02020603050405020304" pitchFamily="18" charset="0"/>
                <a:cs typeface="Times New Roman" panose="02020603050405020304" pitchFamily="18" charset="0"/>
              </a:rPr>
              <a:t>Resource Scheduling</a:t>
            </a:r>
          </a:p>
          <a:p>
            <a:pPr lvl="1"/>
            <a:r>
              <a:rPr lang="en-US" sz="1600" dirty="0">
                <a:latin typeface="Times New Roman" panose="02020603050405020304" pitchFamily="18" charset="0"/>
                <a:cs typeface="Times New Roman" panose="02020603050405020304" pitchFamily="18" charset="0"/>
              </a:rPr>
              <a:t>Score Matching</a:t>
            </a:r>
          </a:p>
          <a:p>
            <a:r>
              <a:rPr lang="en-US" sz="1800" dirty="0">
                <a:latin typeface="Times New Roman" panose="02020603050405020304" pitchFamily="18" charset="0"/>
                <a:cs typeface="Times New Roman" panose="02020603050405020304" pitchFamily="18" charset="0"/>
              </a:rPr>
              <a:t>The IGAFCM has a good convergence required for re-clustering of resources that in the process has more speed in comparison with the traditional FCM algorithm. </a:t>
            </a:r>
          </a:p>
          <a:p>
            <a:r>
              <a:rPr lang="en-US" sz="1800" dirty="0">
                <a:latin typeface="Times New Roman" panose="02020603050405020304" pitchFamily="18" charset="0"/>
                <a:cs typeface="Times New Roman" panose="02020603050405020304" pitchFamily="18" charset="0"/>
              </a:rPr>
              <a:t>The reason it works better than the FCM because genetic algorithm finds the approximate center for global search instead of finding the local optimal solutions. </a:t>
            </a:r>
          </a:p>
          <a:p>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7D6B97A4-389A-4CC4-8936-8187BEF6DBA6}"/>
              </a:ext>
            </a:extLst>
          </p:cNvPr>
          <p:cNvSpPr/>
          <p:nvPr/>
        </p:nvSpPr>
        <p:spPr>
          <a:xfrm>
            <a:off x="0" y="6279009"/>
            <a:ext cx="12192000" cy="606256"/>
          </a:xfrm>
          <a:prstGeom prst="rect">
            <a:avLst/>
          </a:prstGeom>
        </p:spPr>
        <p:txBody>
          <a:bodyPr wrap="square">
            <a:spAutoFit/>
          </a:bodyPr>
          <a:lstStyle/>
          <a:p>
            <a:pPr marR="0" lvl="0" algn="just">
              <a:lnSpc>
                <a:spcPct val="107000"/>
              </a:lnSpc>
              <a:spcBef>
                <a:spcPts val="0"/>
              </a:spcBef>
              <a:spcAft>
                <a:spcPts val="800"/>
              </a:spcAft>
            </a:pP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W. Hong-</a:t>
            </a:r>
            <a:r>
              <a:rPr lang="en-US" sz="16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Qiang</a:t>
            </a: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L. Xiao-Yong, F. Bin-Xing and W. Yi-Ping, "Resource Scheduling Based on Improved FCM Algorithm for Mobile Cloud Computing," </a:t>
            </a:r>
            <a:r>
              <a:rPr lang="en-US" sz="1600" i="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2016 IEEE 22nd International Conference on Parallel and Distributed Systems (ICPADS)</a:t>
            </a: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Wuhan, 2016, pp. 128-132.</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815AB3EA-EEED-4EFB-B513-A9A338C889D9}"/>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456621425"/>
      </p:ext>
    </p:extLst>
  </p:cSld>
  <p:clrMapOvr>
    <a:masterClrMapping/>
  </p:clrMapOvr>
  <mc:AlternateContent xmlns:mc="http://schemas.openxmlformats.org/markup-compatibility/2006">
    <mc:Choice xmlns:p14="http://schemas.microsoft.com/office/powerpoint/2010/main" Requires="p14">
      <p:transition spd="slow" p14:dur="2000" advTm="36704"/>
    </mc:Choice>
    <mc:Fallback>
      <p:transition spd="slow" advTm="36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arn(inVertical)">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anim calcmode="lin" valueType="num">
                                      <p:cBhvr>
                                        <p:cTn id="1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1000"/>
                                        <p:tgtEl>
                                          <p:spTgt spid="3">
                                            <p:txEl>
                                              <p:pRg st="2" end="2"/>
                                            </p:txEl>
                                          </p:spTgt>
                                        </p:tgtEl>
                                      </p:cBhvr>
                                    </p:animEffect>
                                    <p:anim calcmode="lin" valueType="num">
                                      <p:cBhvr>
                                        <p:cTn id="24"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1000"/>
                                        <p:tgtEl>
                                          <p:spTgt spid="3">
                                            <p:txEl>
                                              <p:pRg st="3" end="3"/>
                                            </p:txEl>
                                          </p:spTgt>
                                        </p:tgtEl>
                                      </p:cBhvr>
                                    </p:animEffect>
                                    <p:anim calcmode="lin" valueType="num">
                                      <p:cBhvr>
                                        <p:cTn id="3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
                                            <p:txEl>
                                              <p:pRg st="0" end="0"/>
                                            </p:txEl>
                                          </p:spTgt>
                                        </p:tgtEl>
                                        <p:attrNameLst>
                                          <p:attrName>style.visibility</p:attrName>
                                        </p:attrNameLst>
                                      </p:cBhvr>
                                      <p:to>
                                        <p:strVal val="visible"/>
                                      </p:to>
                                    </p:set>
                                    <p:animEffect transition="in" filter="fade">
                                      <p:cBhvr>
                                        <p:cTn id="4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0"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705D8-B24C-4D1C-BA4B-FCA4C07552CD}"/>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VariedLen Algorithm</a:t>
            </a:r>
          </a:p>
        </p:txBody>
      </p:sp>
      <p:sp>
        <p:nvSpPr>
          <p:cNvPr id="3" name="Content Placeholder 2">
            <a:extLst>
              <a:ext uri="{FF2B5EF4-FFF2-40B4-BE49-F238E27FC236}">
                <a16:creationId xmlns:a16="http://schemas.microsoft.com/office/drawing/2014/main" id="{B285527E-1633-45C6-81E6-44BE4B2A4B1B}"/>
              </a:ext>
            </a:extLst>
          </p:cNvPr>
          <p:cNvSpPr>
            <a:spLocks noGrp="1"/>
          </p:cNvSpPr>
          <p:nvPr>
            <p:ph idx="1"/>
          </p:nvPr>
        </p:nvSpPr>
        <p:spPr/>
        <p:txBody>
          <a:bodyPr>
            <a:normAutofit/>
          </a:bodyPr>
          <a:lstStyle/>
          <a:p>
            <a:r>
              <a:rPr lang="en-US" sz="1800" dirty="0">
                <a:latin typeface="Times New Roman" panose="02020603050405020304" pitchFamily="18" charset="0"/>
                <a:cs typeface="Times New Roman" panose="02020603050405020304" pitchFamily="18" charset="0"/>
              </a:rPr>
              <a:t>As in real world - the job requests won’t be of fixed lengths and finished within the stipulated time frame as assumed by the Lyapunov technique. </a:t>
            </a:r>
          </a:p>
          <a:p>
            <a:r>
              <a:rPr lang="en-US" sz="1800" dirty="0">
                <a:latin typeface="Times New Roman" panose="02020603050405020304" pitchFamily="18" charset="0"/>
                <a:cs typeface="Times New Roman" panose="02020603050405020304" pitchFamily="18" charset="0"/>
              </a:rPr>
              <a:t>Hence an extended version of Lyapunov technique is implemented and new algorithm- VariedLen is proposed. </a:t>
            </a:r>
          </a:p>
          <a:p>
            <a:r>
              <a:rPr lang="en-US" sz="1800" dirty="0">
                <a:latin typeface="Times New Roman" panose="02020603050405020304" pitchFamily="18" charset="0"/>
                <a:cs typeface="Times New Roman" panose="02020603050405020304" pitchFamily="18" charset="0"/>
              </a:rPr>
              <a:t>For job requests varying in lengths this algorithm makes online decisions in consecutive time. </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Pros: 1. Maintains low congestion. </a:t>
            </a:r>
          </a:p>
          <a:p>
            <a:r>
              <a:rPr lang="en-US" sz="1800" dirty="0">
                <a:latin typeface="Times New Roman" panose="02020603050405020304" pitchFamily="18" charset="0"/>
                <a:cs typeface="Times New Roman" panose="02020603050405020304" pitchFamily="18" charset="0"/>
              </a:rPr>
              <a:t>         2. Strong system stability.</a:t>
            </a:r>
          </a:p>
          <a:p>
            <a:r>
              <a:rPr lang="en-US" sz="1800" dirty="0">
                <a:latin typeface="Times New Roman" panose="02020603050405020304" pitchFamily="18" charset="0"/>
                <a:cs typeface="Times New Roman" panose="02020603050405020304" pitchFamily="18" charset="0"/>
              </a:rPr>
              <a:t>         3. Gives (1/v) diminishing gap for the MSP for time average profit.</a:t>
            </a:r>
          </a:p>
          <a:p>
            <a:r>
              <a:rPr lang="en-US" sz="1800" dirty="0">
                <a:latin typeface="Times New Roman" panose="02020603050405020304" pitchFamily="18" charset="0"/>
                <a:cs typeface="Times New Roman" panose="02020603050405020304" pitchFamily="18" charset="0"/>
              </a:rPr>
              <a:t> </a:t>
            </a:r>
          </a:p>
          <a:p>
            <a:endParaRPr lang="en-US" sz="1800" dirty="0"/>
          </a:p>
        </p:txBody>
      </p:sp>
      <p:pic>
        <p:nvPicPr>
          <p:cNvPr id="7" name="Audio 6">
            <a:hlinkClick r:id="" action="ppaction://media"/>
            <a:extLst>
              <a:ext uri="{FF2B5EF4-FFF2-40B4-BE49-F238E27FC236}">
                <a16:creationId xmlns:a16="http://schemas.microsoft.com/office/drawing/2014/main" id="{15D24E7E-15C6-45AE-B0D4-7D8EA7E65733}"/>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
        <p:nvSpPr>
          <p:cNvPr id="4" name="Rectangle 3">
            <a:extLst>
              <a:ext uri="{FF2B5EF4-FFF2-40B4-BE49-F238E27FC236}">
                <a16:creationId xmlns:a16="http://schemas.microsoft.com/office/drawing/2014/main" id="{F3A50299-2B06-4CEA-89FE-750C7071D376}"/>
              </a:ext>
            </a:extLst>
          </p:cNvPr>
          <p:cNvSpPr/>
          <p:nvPr/>
        </p:nvSpPr>
        <p:spPr>
          <a:xfrm>
            <a:off x="106680" y="6268269"/>
            <a:ext cx="12039600" cy="606256"/>
          </a:xfrm>
          <a:prstGeom prst="rect">
            <a:avLst/>
          </a:prstGeom>
        </p:spPr>
        <p:txBody>
          <a:bodyPr wrap="square">
            <a:spAutoFit/>
          </a:bodyPr>
          <a:lstStyle/>
          <a:p>
            <a:pPr marR="0" lvl="0" algn="just">
              <a:lnSpc>
                <a:spcPct val="107000"/>
              </a:lnSpc>
              <a:spcBef>
                <a:spcPts val="0"/>
              </a:spcBef>
              <a:spcAft>
                <a:spcPts val="800"/>
              </a:spcAft>
            </a:pP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W. Hong-</a:t>
            </a:r>
            <a:r>
              <a:rPr lang="en-US" sz="16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Qiang</a:t>
            </a: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L. Xiao-Yong, F. Bin-Xing and W. Yi-Ping, "Resource Scheduling Based on Improved FCM Algorithm for Mobile Cloud Computing," </a:t>
            </a:r>
            <a:r>
              <a:rPr lang="en-US" sz="1600" i="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2016 IEEE 22nd International Conference on Parallel and Distributed Systems (ICPADS)</a:t>
            </a: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Wuhan, 2016, pp. 128-132.</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203864655"/>
      </p:ext>
    </p:extLst>
  </p:cSld>
  <p:clrMapOvr>
    <a:masterClrMapping/>
  </p:clrMapOvr>
  <mc:AlternateContent xmlns:mc="http://schemas.openxmlformats.org/markup-compatibility/2006" xmlns:p14="http://schemas.microsoft.com/office/powerpoint/2010/main">
    <mc:Choice Requires="p14">
      <p:transition spd="slow" p14:dur="2000" advTm="39459"/>
    </mc:Choice>
    <mc:Fallback xmlns="">
      <p:transition spd="slow" advTm="39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anim calcmode="lin" valueType="num">
                                      <p:cBhvr>
                                        <p:cTn id="1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1000"/>
                                        <p:tgtEl>
                                          <p:spTgt spid="3">
                                            <p:txEl>
                                              <p:pRg st="5" end="5"/>
                                            </p:txEl>
                                          </p:spTgt>
                                        </p:tgtEl>
                                      </p:cBhvr>
                                    </p:animEffect>
                                    <p:anim calcmode="lin" valueType="num">
                                      <p:cBhvr>
                                        <p:cTn id="3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1000"/>
                                        <p:tgtEl>
                                          <p:spTgt spid="3">
                                            <p:txEl>
                                              <p:pRg st="6" end="6"/>
                                            </p:txEl>
                                          </p:spTgt>
                                        </p:tgtEl>
                                      </p:cBhvr>
                                    </p:animEffect>
                                    <p:anim calcmode="lin" valueType="num">
                                      <p:cBhvr>
                                        <p:cTn id="3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1"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BAE63-CD0D-456C-A49D-31956E11CA80}"/>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ROSAC</a:t>
            </a:r>
          </a:p>
        </p:txBody>
      </p:sp>
      <p:sp>
        <p:nvSpPr>
          <p:cNvPr id="3" name="Content Placeholder 2">
            <a:extLst>
              <a:ext uri="{FF2B5EF4-FFF2-40B4-BE49-F238E27FC236}">
                <a16:creationId xmlns:a16="http://schemas.microsoft.com/office/drawing/2014/main" id="{69648BA6-7FDA-4E89-8C46-EA1F4920D5B5}"/>
              </a:ext>
            </a:extLst>
          </p:cNvPr>
          <p:cNvSpPr>
            <a:spLocks noGrp="1"/>
          </p:cNvSpPr>
          <p:nvPr>
            <p:ph idx="1"/>
          </p:nvPr>
        </p:nvSpPr>
        <p:spPr/>
        <p:txBody>
          <a:bodyPr/>
          <a:lstStyle/>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First, from the received task Ti the cloud retrieves the asymptotic complexity Ci. </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This information is used and precomputed with its task profile and determines T’i ⊂ Ti. </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The estimated runtime of all the Ti’s are same and only they are considered for computation. </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Further the Ti are divided into subtasks and distributed depending upon the computing power of the devices in their allocated resource pool. </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The same procedure is repeated for the remaining portion of task. Thus, addressing multiple tasks. </a:t>
            </a:r>
          </a:p>
          <a:p>
            <a:pPr>
              <a:buFont typeface="Arial" panose="020B0604020202020204" pitchFamily="34" charset="0"/>
              <a:buChar char="•"/>
            </a:pPr>
            <a:endParaRPr lang="en-US" dirty="0"/>
          </a:p>
        </p:txBody>
      </p:sp>
      <p:sp>
        <p:nvSpPr>
          <p:cNvPr id="4" name="Rectangle 3">
            <a:extLst>
              <a:ext uri="{FF2B5EF4-FFF2-40B4-BE49-F238E27FC236}">
                <a16:creationId xmlns:a16="http://schemas.microsoft.com/office/drawing/2014/main" id="{3C4A2B10-DA59-4BAA-A192-2AEB2EC827E0}"/>
              </a:ext>
            </a:extLst>
          </p:cNvPr>
          <p:cNvSpPr/>
          <p:nvPr/>
        </p:nvSpPr>
        <p:spPr>
          <a:xfrm>
            <a:off x="0" y="6279009"/>
            <a:ext cx="12161520" cy="584775"/>
          </a:xfrm>
          <a:prstGeom prst="rect">
            <a:avLst/>
          </a:prstGeom>
        </p:spPr>
        <p:txBody>
          <a:bodyPr wrap="square">
            <a:spAutoFit/>
          </a:bodyPr>
          <a:lstStyle/>
          <a:p>
            <a:r>
              <a:rPr lang="en-US" sz="1600" dirty="0">
                <a:solidFill>
                  <a:srgbClr val="000000"/>
                </a:solidFill>
                <a:latin typeface="Times New Roman" panose="02020603050405020304" pitchFamily="18" charset="0"/>
                <a:ea typeface="Times New Roman" panose="02020603050405020304" pitchFamily="18" charset="0"/>
              </a:rPr>
              <a:t>S. Noor and R. Hasan, "ROSAC: A Round-Wise Fair Scheduling Approach for Mobile Clouds Based on Task Asymptotic Complexity," </a:t>
            </a:r>
            <a:r>
              <a:rPr lang="en-US" sz="1600" i="1" dirty="0">
                <a:solidFill>
                  <a:srgbClr val="000000"/>
                </a:solidFill>
                <a:latin typeface="Times New Roman" panose="02020603050405020304" pitchFamily="18" charset="0"/>
                <a:ea typeface="Times New Roman" panose="02020603050405020304" pitchFamily="18" charset="0"/>
              </a:rPr>
              <a:t>2017 5th IEEE International Conference on Mobile Cloud Computing, Services, and Engineering (</a:t>
            </a:r>
            <a:r>
              <a:rPr lang="en-US" sz="1600" i="1" dirty="0" err="1">
                <a:solidFill>
                  <a:srgbClr val="000000"/>
                </a:solidFill>
                <a:latin typeface="Times New Roman" panose="02020603050405020304" pitchFamily="18" charset="0"/>
                <a:ea typeface="Times New Roman" panose="02020603050405020304" pitchFamily="18" charset="0"/>
              </a:rPr>
              <a:t>MobileCloud</a:t>
            </a:r>
            <a:r>
              <a:rPr lang="en-US" sz="1600" i="1" dirty="0">
                <a:solidFill>
                  <a:srgbClr val="000000"/>
                </a:solidFill>
                <a:latin typeface="Times New Roman" panose="02020603050405020304" pitchFamily="18" charset="0"/>
                <a:ea typeface="Times New Roman" panose="02020603050405020304" pitchFamily="18" charset="0"/>
              </a:rPr>
              <a:t>)</a:t>
            </a:r>
            <a:r>
              <a:rPr lang="en-US" sz="1600" dirty="0">
                <a:solidFill>
                  <a:srgbClr val="000000"/>
                </a:solidFill>
                <a:latin typeface="Times New Roman" panose="02020603050405020304" pitchFamily="18" charset="0"/>
                <a:ea typeface="Times New Roman" panose="02020603050405020304" pitchFamily="18" charset="0"/>
              </a:rPr>
              <a:t>, San Francisco, CA, 2017, pp. 60-65.</a:t>
            </a:r>
            <a:endParaRPr lang="en-US" sz="1600" dirty="0"/>
          </a:p>
        </p:txBody>
      </p:sp>
      <p:pic>
        <p:nvPicPr>
          <p:cNvPr id="7" name="Audio 6">
            <a:hlinkClick r:id="" action="ppaction://media"/>
            <a:extLst>
              <a:ext uri="{FF2B5EF4-FFF2-40B4-BE49-F238E27FC236}">
                <a16:creationId xmlns:a16="http://schemas.microsoft.com/office/drawing/2014/main" id="{0F67B093-EB05-4488-A4F2-68A0D0FED068}"/>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704629953"/>
      </p:ext>
    </p:extLst>
  </p:cSld>
  <p:clrMapOvr>
    <a:masterClrMapping/>
  </p:clrMapOvr>
  <mc:AlternateContent xmlns:mc="http://schemas.openxmlformats.org/markup-compatibility/2006">
    <mc:Choice xmlns:p14="http://schemas.microsoft.com/office/powerpoint/2010/main" Requires="p14">
      <p:transition spd="slow" p14:dur="2000" advTm="60730"/>
    </mc:Choice>
    <mc:Fallback>
      <p:transition spd="slow" advTm="60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anim calcmode="lin" valueType="num">
                                      <p:cBhvr>
                                        <p:cTn id="1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1000"/>
                                        <p:tgtEl>
                                          <p:spTgt spid="3">
                                            <p:txEl>
                                              <p:pRg st="2" end="2"/>
                                            </p:txEl>
                                          </p:spTgt>
                                        </p:tgtEl>
                                      </p:cBhvr>
                                    </p:animEffect>
                                    <p:anim calcmode="lin" valueType="num">
                                      <p:cBhvr>
                                        <p:cTn id="24"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8"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A40D4-D01E-4E9E-B50A-6FAAFB2BDFCD}"/>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Why the need to offload data on cloud?</a:t>
            </a:r>
          </a:p>
        </p:txBody>
      </p:sp>
      <p:sp>
        <p:nvSpPr>
          <p:cNvPr id="3" name="Content Placeholder 2">
            <a:extLst>
              <a:ext uri="{FF2B5EF4-FFF2-40B4-BE49-F238E27FC236}">
                <a16:creationId xmlns:a16="http://schemas.microsoft.com/office/drawing/2014/main" id="{3BBF826F-D0D8-40A1-B922-180E69A7CFB5}"/>
              </a:ext>
            </a:extLst>
          </p:cNvPr>
          <p:cNvSpPr>
            <a:spLocks noGrp="1"/>
          </p:cNvSpPr>
          <p:nvPr>
            <p:ph idx="1"/>
          </p:nvPr>
        </p:nvSpPr>
        <p:spPr>
          <a:xfrm>
            <a:off x="1097280" y="1845734"/>
            <a:ext cx="10058400" cy="4023360"/>
          </a:xfrm>
        </p:spPr>
        <p:txBody>
          <a:bodyPr>
            <a:normAutofit/>
          </a:bodyPr>
          <a:lstStyle/>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Excellent software and hardware architecture.</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Designing of mobile device. </a:t>
            </a:r>
          </a:p>
          <a:p>
            <a:pPr marL="0" indent="0">
              <a:buNone/>
            </a:pPr>
            <a:r>
              <a:rPr lang="en-US" sz="1800" dirty="0">
                <a:latin typeface="Times New Roman" panose="02020603050405020304" pitchFamily="18" charset="0"/>
                <a:cs typeface="Times New Roman" panose="02020603050405020304" pitchFamily="18" charset="0"/>
              </a:rPr>
              <a:t>There is been exponentially growth in software and hardware architecture of mobile device.  </a:t>
            </a:r>
          </a:p>
          <a:p>
            <a:pPr marL="0" indent="0">
              <a:buNone/>
            </a:pPr>
            <a:r>
              <a:rPr lang="en-US" sz="1800" dirty="0">
                <a:latin typeface="Times New Roman" panose="02020603050405020304" pitchFamily="18" charset="0"/>
                <a:cs typeface="Times New Roman" panose="02020603050405020304" pitchFamily="18" charset="0"/>
              </a:rPr>
              <a:t>Hardware consumes a lot of power!</a:t>
            </a:r>
          </a:p>
          <a:p>
            <a:pPr marL="0" indent="0">
              <a:buNone/>
            </a:pPr>
            <a:r>
              <a:rPr lang="en-US" sz="1800" dirty="0">
                <a:latin typeface="Times New Roman" panose="02020603050405020304" pitchFamily="18" charset="0"/>
                <a:cs typeface="Times New Roman" panose="02020603050405020304" pitchFamily="18" charset="0"/>
              </a:rPr>
              <a:t>Not acceptable by the users.</a:t>
            </a:r>
          </a:p>
          <a:p>
            <a:pPr marL="0" indent="0">
              <a:buNone/>
            </a:pPr>
            <a:r>
              <a:rPr lang="en-US" sz="1800" dirty="0">
                <a:latin typeface="Times New Roman" panose="02020603050405020304" pitchFamily="18" charset="0"/>
                <a:cs typeface="Times New Roman" panose="02020603050405020304" pitchFamily="18" charset="0"/>
              </a:rPr>
              <a:t>There hasn’t been a phenomenal research in battery development from past few years.</a:t>
            </a: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r>
              <a:rPr lang="en-US" sz="1800" dirty="0">
                <a:latin typeface="Times New Roman" panose="02020603050405020304" pitchFamily="18" charset="0"/>
                <a:cs typeface="Times New Roman" panose="02020603050405020304" pitchFamily="18" charset="0"/>
              </a:rPr>
              <a:t>Hence, the need to offload data on cloud!!!</a:t>
            </a:r>
          </a:p>
          <a:p>
            <a:pPr marL="0" indent="0">
              <a:buNone/>
            </a:pPr>
            <a:endParaRPr lang="en-US" sz="1800" dirty="0">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F44A9E47-711D-47DE-8CD8-7EAF95BB980C}"/>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685989958"/>
      </p:ext>
    </p:extLst>
  </p:cSld>
  <p:clrMapOvr>
    <a:masterClrMapping/>
  </p:clrMapOvr>
  <mc:AlternateContent xmlns:mc="http://schemas.openxmlformats.org/markup-compatibility/2006">
    <mc:Choice xmlns:p14="http://schemas.microsoft.com/office/powerpoint/2010/main" Requires="p14">
      <p:transition spd="slow" p14:dur="2000" advTm="28820"/>
    </mc:Choice>
    <mc:Fallback>
      <p:transition spd="slow" advTm="288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Effect transition="in" filter="barn(inVertical)">
                                      <p:cBhvr>
                                        <p:cTn id="39"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0"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064CF-DC68-4815-8FC1-075C0D01D8AD}"/>
              </a:ext>
            </a:extLst>
          </p:cNvPr>
          <p:cNvSpPr>
            <a:spLocks noGrp="1"/>
          </p:cNvSpPr>
          <p:nvPr>
            <p:ph type="title"/>
          </p:nvPr>
        </p:nvSpPr>
        <p:spPr/>
        <p:txBody>
          <a:bodyPr>
            <a:normAutofit/>
          </a:bodyPr>
          <a:lstStyle/>
          <a:p>
            <a:r>
              <a:rPr lang="en-US" sz="4000" dirty="0">
                <a:latin typeface="Times New Roman" panose="02020603050405020304" pitchFamily="18" charset="0"/>
                <a:ea typeface="Calibri" panose="020F0502020204030204" pitchFamily="34" charset="0"/>
                <a:cs typeface="Times New Roman" panose="02020603050405020304" pitchFamily="18" charset="0"/>
              </a:rPr>
              <a:t>Non-biometric authentication </a:t>
            </a:r>
            <a:endParaRPr lang="en-US" sz="4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6B884BE-858A-4554-889D-F061CC610EB8}"/>
              </a:ext>
            </a:extLst>
          </p:cNvPr>
          <p:cNvSpPr>
            <a:spLocks noGrp="1"/>
          </p:cNvSpPr>
          <p:nvPr>
            <p:ph idx="1"/>
          </p:nvPr>
        </p:nvSpPr>
        <p:spPr/>
        <p:txBody>
          <a:bodyPr>
            <a:normAutofit/>
          </a:bodyPr>
          <a:lstStyle/>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Authorization token is generated for a single access to resources.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It consists of two parts- Identity management system(IMS) generates a token and sends it to user and cloud and cloud generates one more token and sends it to the user.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The token send by IMS and to user to/by cloud are stored in cloud database.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When the user logins in the server by passing the two tokens obtained from IMS and cloud the cloud compare them with these tokens within the database. To authenticate the user or not.</a:t>
            </a:r>
          </a:p>
          <a:p>
            <a:pPr marL="0" indent="0">
              <a:buNone/>
            </a:pPr>
            <a:r>
              <a:rPr lang="en-US" sz="1800" dirty="0">
                <a:latin typeface="Times New Roman" panose="02020603050405020304" pitchFamily="18" charset="0"/>
                <a:cs typeface="Times New Roman" panose="02020603050405020304" pitchFamily="18" charset="0"/>
              </a:rPr>
              <a:t>.</a:t>
            </a:r>
          </a:p>
          <a:p>
            <a:pPr marL="0" indent="0">
              <a:buNone/>
            </a:pPr>
            <a:endParaRPr lang="en-US" sz="1800"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8EFB5632-1C02-4C86-86DA-46E0EA39D6F4}"/>
              </a:ext>
            </a:extLst>
          </p:cNvPr>
          <p:cNvSpPr/>
          <p:nvPr/>
        </p:nvSpPr>
        <p:spPr>
          <a:xfrm>
            <a:off x="251790" y="6226417"/>
            <a:ext cx="11767931" cy="606256"/>
          </a:xfrm>
          <a:prstGeom prst="rect">
            <a:avLst/>
          </a:prstGeom>
        </p:spPr>
        <p:txBody>
          <a:bodyPr wrap="square">
            <a:spAutoFit/>
          </a:bodyPr>
          <a:lstStyle/>
          <a:p>
            <a:pPr marR="0" lvl="0" algn="just">
              <a:lnSpc>
                <a:spcPct val="107000"/>
              </a:lnSpc>
              <a:spcBef>
                <a:spcPts val="0"/>
              </a:spcBef>
              <a:spcAft>
                <a:spcPts val="800"/>
              </a:spcAft>
            </a:pPr>
            <a:r>
              <a:rPr lang="en-US" sz="1600" dirty="0">
                <a:latin typeface="Times New Roman" panose="02020603050405020304" pitchFamily="18" charset="0"/>
                <a:ea typeface="Calibri" panose="020F0502020204030204" pitchFamily="34" charset="0"/>
                <a:cs typeface="Times New Roman" panose="02020603050405020304" pitchFamily="18" charset="0"/>
              </a:rPr>
              <a:t>Azeem Ahmad, Muhammad Mustafa Hassan, Abdul Aziz,” A Multi-Token Authorization Strategy for Secure Mobile Cloud Computing” 2014 2nd IEEE International Conference on Mobile Cloud Computing, Services, and Engineering</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7D266D28-24F0-4524-919D-4D4D609AF8BF}"/>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482468902"/>
      </p:ext>
    </p:extLst>
  </p:cSld>
  <p:clrMapOvr>
    <a:masterClrMapping/>
  </p:clrMapOvr>
  <mc:AlternateContent xmlns:mc="http://schemas.openxmlformats.org/markup-compatibility/2006">
    <mc:Choice xmlns:p14="http://schemas.microsoft.com/office/powerpoint/2010/main" Requires="p14">
      <p:transition spd="slow" p14:dur="2000" advTm="43393"/>
    </mc:Choice>
    <mc:Fallback>
      <p:transition spd="slow" advTm="43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visible"/>
                                      </p:to>
                                    </p:set>
                                    <p:anim calcmode="lin" valueType="num">
                                      <p:cBhvr additive="base">
                                        <p:cTn id="35"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D844E-0E1E-419A-A60C-DFBD82E35391}"/>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Bio-Metric Authentication</a:t>
            </a:r>
          </a:p>
        </p:txBody>
      </p:sp>
      <p:sp>
        <p:nvSpPr>
          <p:cNvPr id="3" name="Content Placeholder 2">
            <a:extLst>
              <a:ext uri="{FF2B5EF4-FFF2-40B4-BE49-F238E27FC236}">
                <a16:creationId xmlns:a16="http://schemas.microsoft.com/office/drawing/2014/main" id="{4F953C9E-95BA-4B3D-BCBA-7000524BCEC5}"/>
              </a:ext>
            </a:extLst>
          </p:cNvPr>
          <p:cNvSpPr>
            <a:spLocks noGrp="1"/>
          </p:cNvSpPr>
          <p:nvPr>
            <p:ph idx="1"/>
          </p:nvPr>
        </p:nvSpPr>
        <p:spPr/>
        <p:txBody>
          <a:bodyPr>
            <a:normAutofit/>
          </a:bodyPr>
          <a:lstStyle/>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Fingerprint image is captured by the mobile phone camera used as biometric sensor.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captured image is stored in the cloud database whenever the user wants to access or offload data it must go through validation process.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It is done by scanning the fingerprint. If the user’s fingerprint matches with the fingerprint in the database, access is proved otherwise not.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To improve the key generation process in traditional biometric algorithm, done by extracting minutiae points from the image.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A new distance based key generation algorithm is proposed where Centroid C for the given fingerprint image is identified. By using this algorithm key is be generated.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It simplifies the process of generating the crypto keys as compared to the traditional algorithm.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This improved version of algorithm can be used for authentication of user to access services on cloud.</a:t>
            </a:r>
          </a:p>
          <a:p>
            <a:endParaRPr lang="en-US" sz="1800"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96FFD26C-44CA-4C7C-A9E7-3E3DC9E47657}"/>
              </a:ext>
            </a:extLst>
          </p:cNvPr>
          <p:cNvSpPr/>
          <p:nvPr/>
        </p:nvSpPr>
        <p:spPr>
          <a:xfrm>
            <a:off x="1" y="6296347"/>
            <a:ext cx="12192000" cy="869725"/>
          </a:xfrm>
          <a:prstGeom prst="rect">
            <a:avLst/>
          </a:prstGeom>
        </p:spPr>
        <p:txBody>
          <a:bodyPr wrap="square">
            <a:spAutoFit/>
          </a:bodyPr>
          <a:lstStyle/>
          <a:p>
            <a:pPr marR="0" lvl="0" algn="just">
              <a:lnSpc>
                <a:spcPct val="107000"/>
              </a:lnSpc>
              <a:spcBef>
                <a:spcPts val="0"/>
              </a:spcBef>
              <a:spcAft>
                <a:spcPts val="0"/>
              </a:spcAft>
            </a:pPr>
            <a:r>
              <a:rPr lang="en-US" sz="1600" dirty="0" err="1">
                <a:latin typeface="Times New Roman" panose="02020603050405020304" pitchFamily="18" charset="0"/>
                <a:ea typeface="Calibri" panose="020F0502020204030204" pitchFamily="34" charset="0"/>
                <a:cs typeface="Times New Roman" panose="02020603050405020304" pitchFamily="18" charset="0"/>
              </a:rPr>
              <a:t>IehabALRassan</a:t>
            </a:r>
            <a:r>
              <a:rPr lang="en-US" sz="1600" dirty="0">
                <a:latin typeface="Times New Roman" panose="02020603050405020304" pitchFamily="18" charset="0"/>
                <a:ea typeface="Calibri" panose="020F0502020204030204" pitchFamily="34" charset="0"/>
                <a:cs typeface="Times New Roman" panose="02020603050405020304" pitchFamily="18" charset="0"/>
              </a:rPr>
              <a:t>, </a:t>
            </a:r>
            <a:r>
              <a:rPr lang="en-US" sz="1600" dirty="0" err="1">
                <a:latin typeface="Times New Roman" panose="02020603050405020304" pitchFamily="18" charset="0"/>
                <a:ea typeface="Calibri" panose="020F0502020204030204" pitchFamily="34" charset="0"/>
                <a:cs typeface="Times New Roman" panose="02020603050405020304" pitchFamily="18" charset="0"/>
              </a:rPr>
              <a:t>HananAlShaher</a:t>
            </a:r>
            <a:r>
              <a:rPr lang="en-US" sz="1600" dirty="0">
                <a:latin typeface="Times New Roman" panose="02020603050405020304" pitchFamily="18" charset="0"/>
                <a:ea typeface="Calibri" panose="020F0502020204030204" pitchFamily="34" charset="0"/>
                <a:cs typeface="Times New Roman" panose="02020603050405020304" pitchFamily="18" charset="0"/>
              </a:rPr>
              <a:t>,” Securing Mobile Cloud Using Finger Print Authentication” International Journal of Network Security &amp; Its Applications (IJNSA), Vol.5, No.6, November 2013</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457200" marR="0" algn="just">
              <a:lnSpc>
                <a:spcPct val="107000"/>
              </a:lnSpc>
              <a:spcBef>
                <a:spcPts val="0"/>
              </a:spcBef>
              <a:spcAft>
                <a:spcPts val="800"/>
              </a:spcAft>
            </a:pPr>
            <a:r>
              <a:rPr lang="en-US" sz="1600" dirty="0">
                <a:latin typeface="Times New Roman" panose="02020603050405020304" pitchFamily="18"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903E01F6-D7C0-4EAD-BE7C-41220F8DC416}"/>
              </a:ext>
            </a:extLst>
          </p:cNvPr>
          <p:cNvSpPr/>
          <p:nvPr/>
        </p:nvSpPr>
        <p:spPr>
          <a:xfrm>
            <a:off x="30480" y="5720304"/>
            <a:ext cx="12192000" cy="606256"/>
          </a:xfrm>
          <a:prstGeom prst="rect">
            <a:avLst/>
          </a:prstGeom>
        </p:spPr>
        <p:txBody>
          <a:bodyPr wrap="square">
            <a:spAutoFit/>
          </a:bodyPr>
          <a:lstStyle/>
          <a:p>
            <a:pPr marR="0" lvl="0" algn="just">
              <a:lnSpc>
                <a:spcPct val="107000"/>
              </a:lnSpc>
              <a:spcBef>
                <a:spcPts val="0"/>
              </a:spcBef>
              <a:spcAft>
                <a:spcPts val="800"/>
              </a:spcAft>
            </a:pPr>
            <a:r>
              <a:rPr lang="en-US" sz="1600" dirty="0">
                <a:latin typeface="Times New Roman" panose="02020603050405020304" pitchFamily="18" charset="0"/>
                <a:ea typeface="Calibri" panose="020F0502020204030204" pitchFamily="34" charset="0"/>
                <a:cs typeface="Times New Roman" panose="02020603050405020304" pitchFamily="18" charset="0"/>
              </a:rPr>
              <a:t>R Ranjan, Sanjay Kumar Singh,” Improved and Innovative Key Generation Algorithms for Biometric Cryptosystems” 2013 3rd IEEE International Advance Computing Conference (IACC)</a:t>
            </a: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25E93D36-DB41-4637-86A2-2FBDD5F1B672}"/>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361991102"/>
      </p:ext>
    </p:extLst>
  </p:cSld>
  <p:clrMapOvr>
    <a:masterClrMapping/>
  </p:clrMapOvr>
  <mc:AlternateContent xmlns:mc="http://schemas.openxmlformats.org/markup-compatibility/2006">
    <mc:Choice xmlns:p14="http://schemas.microsoft.com/office/powerpoint/2010/main" Requires="p14">
      <p:transition spd="slow" p14:dur="2000" advTm="55020"/>
    </mc:Choice>
    <mc:Fallback>
      <p:transition spd="slow" advTm="550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anim calcmode="lin" valueType="num">
                                      <p:cBhvr>
                                        <p:cTn id="1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1000"/>
                                        <p:tgtEl>
                                          <p:spTgt spid="3">
                                            <p:txEl>
                                              <p:pRg st="5" end="5"/>
                                            </p:txEl>
                                          </p:spTgt>
                                        </p:tgtEl>
                                      </p:cBhvr>
                                    </p:animEffect>
                                    <p:anim calcmode="lin" valueType="num">
                                      <p:cBhvr>
                                        <p:cTn id="3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1000"/>
                                        <p:tgtEl>
                                          <p:spTgt spid="3">
                                            <p:txEl>
                                              <p:pRg st="6" end="6"/>
                                            </p:txEl>
                                          </p:spTgt>
                                        </p:tgtEl>
                                      </p:cBhvr>
                                    </p:animEffect>
                                    <p:anim calcmode="lin" valueType="num">
                                      <p:cBhvr>
                                        <p:cTn id="42"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4">
                                            <p:txEl>
                                              <p:pRg st="0" end="0"/>
                                            </p:txEl>
                                          </p:spTgt>
                                        </p:tgtEl>
                                        <p:attrNameLst>
                                          <p:attrName>style.visibility</p:attrName>
                                        </p:attrNameLst>
                                      </p:cBhvr>
                                      <p:to>
                                        <p:strVal val="visible"/>
                                      </p:to>
                                    </p:set>
                                    <p:animEffect transition="in" filter="fade">
                                      <p:cBhvr>
                                        <p:cTn id="48" dur="1000"/>
                                        <p:tgtEl>
                                          <p:spTgt spid="4">
                                            <p:txEl>
                                              <p:pRg st="0" end="0"/>
                                            </p:txEl>
                                          </p:spTgt>
                                        </p:tgtEl>
                                      </p:cBhvr>
                                    </p:animEffect>
                                    <p:anim calcmode="lin" valueType="num">
                                      <p:cBhvr>
                                        <p:cTn id="49"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50"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1"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03B2A-DAF6-4154-B084-1BC1F4D175E7}"/>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0F6ED3B7-1494-42F1-8521-7B44AB5B1847}"/>
              </a:ext>
            </a:extLst>
          </p:cNvPr>
          <p:cNvSpPr>
            <a:spLocks noGrp="1"/>
          </p:cNvSpPr>
          <p:nvPr>
            <p:ph idx="1"/>
          </p:nvPr>
        </p:nvSpPr>
        <p:spPr/>
        <p:txBody>
          <a:bodyPr>
            <a:normAutofit/>
          </a:bodyPr>
          <a:lstStyle/>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Mobile to cloud offloading has a great scope increasing the battery life of the mobile devices by outsourcing   the task on the third-party server i.e. cloud.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These servers not only consume less power but also process the task in less time and procure the correct results.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Along with that the advantages of offloading are- lower bandwidth requirements, data charges and usage. </a:t>
            </a:r>
          </a:p>
          <a:p>
            <a:endParaRPr lang="en-US" sz="1800" dirty="0">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083471164"/>
      </p:ext>
    </p:extLst>
  </p:cSld>
  <p:clrMapOvr>
    <a:masterClrMapping/>
  </p:clrMapOvr>
  <mc:AlternateContent xmlns:mc="http://schemas.openxmlformats.org/markup-compatibility/2006" xmlns:p14="http://schemas.microsoft.com/office/powerpoint/2010/main">
    <mc:Choice Requires="p14">
      <p:transition spd="slow" p14:dur="2000" advTm="38561"/>
    </mc:Choice>
    <mc:Fallback xmlns="">
      <p:transition spd="slow" advTm="3856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C205C-E1E4-4758-A6D8-D65D2A29FD36}"/>
              </a:ext>
            </a:extLst>
          </p:cNvPr>
          <p:cNvSpPr>
            <a:spLocks noGrp="1"/>
          </p:cNvSpPr>
          <p:nvPr>
            <p:ph type="title"/>
          </p:nvPr>
        </p:nvSpPr>
        <p:spPr/>
        <p:txBody>
          <a:bodyPr/>
          <a:lstStyle/>
          <a:p>
            <a:r>
              <a:rPr lang="en-US" sz="4000" dirty="0">
                <a:latin typeface="Times New Roman" panose="02020603050405020304" pitchFamily="18" charset="0"/>
                <a:cs typeface="Times New Roman" panose="02020603050405020304" pitchFamily="18" charset="0"/>
              </a:rPr>
              <a:t>Contd</a:t>
            </a:r>
            <a:r>
              <a:rPr lang="en-US" dirty="0"/>
              <a:t>.</a:t>
            </a:r>
          </a:p>
        </p:txBody>
      </p:sp>
      <p:sp>
        <p:nvSpPr>
          <p:cNvPr id="3" name="Content Placeholder 2">
            <a:extLst>
              <a:ext uri="{FF2B5EF4-FFF2-40B4-BE49-F238E27FC236}">
                <a16:creationId xmlns:a16="http://schemas.microsoft.com/office/drawing/2014/main" id="{BAF12395-A459-473C-9A9E-F4FA60F8EB88}"/>
              </a:ext>
            </a:extLst>
          </p:cNvPr>
          <p:cNvSpPr>
            <a:spLocks noGrp="1"/>
          </p:cNvSpPr>
          <p:nvPr>
            <p:ph idx="1"/>
          </p:nvPr>
        </p:nvSpPr>
        <p:spPr/>
        <p:txBody>
          <a:bodyPr>
            <a:normAutofit/>
          </a:bodyPr>
          <a:lstStyle/>
          <a:p>
            <a:pPr algn="just"/>
            <a:r>
              <a:rPr lang="en-US" sz="1800" dirty="0">
                <a:latin typeface="Times New Roman" panose="02020603050405020304" pitchFamily="18" charset="0"/>
                <a:cs typeface="Times New Roman" panose="02020603050405020304" pitchFamily="18" charset="0"/>
              </a:rPr>
              <a:t>But there few limitations to this technique. </a:t>
            </a:r>
          </a:p>
          <a:p>
            <a:pPr lvl="1" algn="just"/>
            <a:r>
              <a:rPr lang="en-US" sz="1600" dirty="0">
                <a:latin typeface="Times New Roman" panose="02020603050405020304" pitchFamily="18" charset="0"/>
                <a:cs typeface="Times New Roman" panose="02020603050405020304" pitchFamily="18" charset="0"/>
              </a:rPr>
              <a:t>First, the three factors that act as a barrier to adoption of MCC are privacy, security and trust. </a:t>
            </a:r>
          </a:p>
          <a:p>
            <a:pPr lvl="1" algn="just"/>
            <a:r>
              <a:rPr lang="en-US" sz="1600" dirty="0">
                <a:latin typeface="Times New Roman" panose="02020603050405020304" pitchFamily="18" charset="0"/>
                <a:cs typeface="Times New Roman" panose="02020603050405020304" pitchFamily="18" charset="0"/>
              </a:rPr>
              <a:t>Second, environmental uncertainty- due to changes in environment access the resources of won’t be always feasible and reliable. </a:t>
            </a:r>
          </a:p>
          <a:p>
            <a:pPr lvl="1" algn="just"/>
            <a:r>
              <a:rPr lang="en-US" sz="1600" dirty="0">
                <a:latin typeface="Times New Roman" panose="02020603050405020304" pitchFamily="18" charset="0"/>
                <a:cs typeface="Times New Roman" panose="02020603050405020304" pitchFamily="18" charset="0"/>
              </a:rPr>
              <a:t>Lastly, adoption of this technique in day to day by people</a:t>
            </a:r>
            <a:r>
              <a:rPr lang="en-US" dirty="0">
                <a:latin typeface="Times New Roman" panose="02020603050405020304" pitchFamily="18" charset="0"/>
                <a:cs typeface="Times New Roman" panose="02020603050405020304" pitchFamily="18" charset="0"/>
              </a:rPr>
              <a:t>. </a:t>
            </a:r>
          </a:p>
          <a:p>
            <a:pPr algn="just"/>
            <a:r>
              <a:rPr lang="en-US" sz="1800" dirty="0">
                <a:latin typeface="Times New Roman" panose="02020603050405020304" pitchFamily="18" charset="0"/>
                <a:cs typeface="Times New Roman" panose="02020603050405020304" pitchFamily="18" charset="0"/>
              </a:rPr>
              <a:t>Hence, techniques that not all provide reliable connection and minimum battery usage but also which ensures the user that the uploaded data is in safe hand by using a high end encrypting algorithm and easy to use and adopt should be researched.</a:t>
            </a:r>
          </a:p>
          <a:p>
            <a:pPr algn="just"/>
            <a:endParaRPr lang="en-US" sz="1800" dirty="0"/>
          </a:p>
        </p:txBody>
      </p:sp>
    </p:spTree>
    <p:custDataLst>
      <p:tags r:id="rId1"/>
    </p:custDataLst>
    <p:extLst>
      <p:ext uri="{BB962C8B-B14F-4D97-AF65-F5344CB8AC3E}">
        <p14:creationId xmlns:p14="http://schemas.microsoft.com/office/powerpoint/2010/main" val="3250905553"/>
      </p:ext>
    </p:extLst>
  </p:cSld>
  <p:clrMapOvr>
    <a:masterClrMapping/>
  </p:clrMapOvr>
  <mc:AlternateContent xmlns:mc="http://schemas.openxmlformats.org/markup-compatibility/2006" xmlns:p14="http://schemas.microsoft.com/office/powerpoint/2010/main">
    <mc:Choice Requires="p14">
      <p:transition spd="slow" p14:dur="2000" advTm="53742"/>
    </mc:Choice>
    <mc:Fallback xmlns="">
      <p:transition spd="slow" advTm="5374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539ED-18D0-4685-BC47-EF54454F6ABD}"/>
              </a:ext>
            </a:extLst>
          </p:cNvPr>
          <p:cNvSpPr>
            <a:spLocks noGrp="1"/>
          </p:cNvSpPr>
          <p:nvPr>
            <p:ph type="ctrTitle"/>
          </p:nvPr>
        </p:nvSpPr>
        <p:spPr/>
        <p:txBody>
          <a:bodyPr/>
          <a:lstStyle/>
          <a:p>
            <a:r>
              <a:rPr lang="en-US" dirty="0"/>
              <a:t>THANK-YOU</a:t>
            </a:r>
          </a:p>
        </p:txBody>
      </p:sp>
      <p:sp>
        <p:nvSpPr>
          <p:cNvPr id="3" name="Subtitle 2">
            <a:extLst>
              <a:ext uri="{FF2B5EF4-FFF2-40B4-BE49-F238E27FC236}">
                <a16:creationId xmlns:a16="http://schemas.microsoft.com/office/drawing/2014/main" id="{DF5F2998-5595-4A30-9324-C136A9101B29}"/>
              </a:ext>
            </a:extLst>
          </p:cNvPr>
          <p:cNvSpPr>
            <a:spLocks noGrp="1"/>
          </p:cNvSpPr>
          <p:nvPr>
            <p:ph type="subTitle" idx="1"/>
          </p:nvPr>
        </p:nvSpPr>
        <p:spPr/>
        <p:txBody>
          <a:bodyPr>
            <a:normAutofit/>
          </a:bodyPr>
          <a:lstStyle/>
          <a:p>
            <a:endParaRPr lang="en-US" dirty="0"/>
          </a:p>
        </p:txBody>
      </p:sp>
    </p:spTree>
    <p:extLst>
      <p:ext uri="{BB962C8B-B14F-4D97-AF65-F5344CB8AC3E}">
        <p14:creationId xmlns:p14="http://schemas.microsoft.com/office/powerpoint/2010/main" val="2090470308"/>
      </p:ext>
    </p:extLst>
  </p:cSld>
  <p:clrMapOvr>
    <a:masterClrMapping/>
  </p:clrMapOvr>
  <mc:AlternateContent xmlns:mc="http://schemas.openxmlformats.org/markup-compatibility/2006" xmlns:p14="http://schemas.microsoft.com/office/powerpoint/2010/main">
    <mc:Choice Requires="p14">
      <p:transition spd="slow" p14:dur="2000" advTm="1928"/>
    </mc:Choice>
    <mc:Fallback xmlns="">
      <p:transition spd="slow" advTm="192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E5975-B762-4F9A-9ED2-08B9A1C18EAC}"/>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What is cloud offloading ?</a:t>
            </a:r>
          </a:p>
        </p:txBody>
      </p:sp>
      <p:sp>
        <p:nvSpPr>
          <p:cNvPr id="3" name="Content Placeholder 2">
            <a:extLst>
              <a:ext uri="{FF2B5EF4-FFF2-40B4-BE49-F238E27FC236}">
                <a16:creationId xmlns:a16="http://schemas.microsoft.com/office/drawing/2014/main" id="{870B6F14-0336-4544-B857-5101B3F9FD98}"/>
              </a:ext>
            </a:extLst>
          </p:cNvPr>
          <p:cNvSpPr>
            <a:spLocks noGrp="1"/>
          </p:cNvSpPr>
          <p:nvPr>
            <p:ph idx="1"/>
          </p:nvPr>
        </p:nvSpPr>
        <p:spPr/>
        <p:txBody>
          <a:bodyPr>
            <a:normAutofit/>
          </a:bodyPr>
          <a:lstStyle/>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To offload data on a cloud server which is rich in resources in order to process the task or application faster and minimizing the load on the client i.e. mobile devices.</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Cloud offloading differs from the traditional client-server architectures. </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As it moves the applications or programs to the servers outside the computing environment. </a:t>
            </a:r>
          </a:p>
          <a:p>
            <a:pPr algn="just">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There has been advance research in cloud computing which has given risen to couple of clouds in the sky.</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Hence, selecting a right cloud from the sky to offload data is necessary, to get the minimum battery usage and maximum processing speed. </a:t>
            </a:r>
          </a:p>
          <a:p>
            <a:pPr marL="0" indent="0" algn="just">
              <a:buNone/>
            </a:pPr>
            <a:r>
              <a:rPr lang="en-US" sz="1800" dirty="0">
                <a:latin typeface="Times New Roman" panose="02020603050405020304" pitchFamily="18" charset="0"/>
                <a:cs typeface="Times New Roman" panose="02020603050405020304" pitchFamily="18" charset="0"/>
              </a:rPr>
              <a:t>                                                                                                         </a:t>
            </a:r>
          </a:p>
          <a:p>
            <a:pPr marL="0" indent="0" algn="just">
              <a:buNone/>
            </a:pPr>
            <a:endParaRPr lang="en-US" sz="1800" dirty="0">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C2565442-E8A5-4338-B6C9-8431522D487C}"/>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277429432"/>
      </p:ext>
    </p:extLst>
  </p:cSld>
  <p:clrMapOvr>
    <a:masterClrMapping/>
  </p:clrMapOvr>
  <mc:AlternateContent xmlns:mc="http://schemas.openxmlformats.org/markup-compatibility/2006">
    <mc:Choice xmlns:p14="http://schemas.microsoft.com/office/powerpoint/2010/main" Requires="p14">
      <p:transition spd="slow" p14:dur="2000" advTm="28353"/>
    </mc:Choice>
    <mc:Fallback>
      <p:transition spd="slow" advTm="28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arn(inVertical)">
                                      <p:cBhvr>
                                        <p:cTn id="11" dur="500"/>
                                        <p:tgtEl>
                                          <p:spTgt spid="3">
                                            <p:txEl>
                                              <p:pRg st="0" end="0"/>
                                            </p:txEl>
                                          </p:spTgt>
                                        </p:tgtEl>
                                      </p:cBhvr>
                                    </p:animEffect>
                                  </p:childTnLst>
                                </p:cTn>
                              </p:par>
                              <p:par>
                                <p:cTn id="12" presetID="16" presetClass="entr" presetSubtype="21" fill="hold"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barn(inVertical)">
                                      <p:cBhvr>
                                        <p:cTn id="14" dur="500"/>
                                        <p:tgtEl>
                                          <p:spTgt spid="3">
                                            <p:txEl>
                                              <p:pRg st="1" end="1"/>
                                            </p:txEl>
                                          </p:spTgt>
                                        </p:tgtEl>
                                      </p:cBhvr>
                                    </p:animEffect>
                                  </p:childTnLst>
                                </p:cTn>
                              </p:par>
                              <p:par>
                                <p:cTn id="15" presetID="16" presetClass="entr" presetSubtype="21"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1000"/>
                                        <p:tgtEl>
                                          <p:spTgt spid="3">
                                            <p:txEl>
                                              <p:pRg st="4" end="4"/>
                                            </p:txEl>
                                          </p:spTgt>
                                        </p:tgtEl>
                                      </p:cBhvr>
                                    </p:animEffect>
                                    <p:anim calcmode="lin" valueType="num">
                                      <p:cBhvr>
                                        <p:cTn id="2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1000"/>
                                        <p:tgtEl>
                                          <p:spTgt spid="3">
                                            <p:txEl>
                                              <p:pRg st="5" end="5"/>
                                            </p:txEl>
                                          </p:spTgt>
                                        </p:tgtEl>
                                      </p:cBhvr>
                                    </p:animEffect>
                                    <p:anim calcmode="lin" valueType="num">
                                      <p:cBhvr>
                                        <p:cTn id="2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90BD7-22B4-4284-8CB1-F2F5FEE272E1}"/>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Selecting the best cloud-path</a:t>
            </a:r>
          </a:p>
        </p:txBody>
      </p:sp>
      <p:pic>
        <p:nvPicPr>
          <p:cNvPr id="4" name="Content Placeholder 3">
            <a:extLst>
              <a:ext uri="{FF2B5EF4-FFF2-40B4-BE49-F238E27FC236}">
                <a16:creationId xmlns:a16="http://schemas.microsoft.com/office/drawing/2014/main" id="{5AF05A3D-8799-4331-BBB9-4C96EDF2D77E}"/>
              </a:ext>
            </a:extLst>
          </p:cNvPr>
          <p:cNvPicPr>
            <a:picLocks noGrp="1"/>
          </p:cNvPicPr>
          <p:nvPr>
            <p:ph idx="1"/>
          </p:nvPr>
        </p:nvPicPr>
        <p:blipFill>
          <a:blip r:embed="rId5">
            <a:extLst>
              <a:ext uri="{28A0092B-C50C-407E-A947-70E740481C1C}">
                <a14:useLocalDpi xmlns:a14="http://schemas.microsoft.com/office/drawing/2010/main" val="0"/>
              </a:ext>
            </a:extLst>
          </a:blip>
          <a:stretch>
            <a:fillRect/>
          </a:stretch>
        </p:blipFill>
        <p:spPr>
          <a:xfrm>
            <a:off x="2773212" y="1877837"/>
            <a:ext cx="6706536" cy="3316266"/>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8396A4BA-5757-41F7-9EB5-287BA0CFEA49}"/>
              </a:ext>
            </a:extLst>
          </p:cNvPr>
          <p:cNvSpPr txBox="1"/>
          <p:nvPr/>
        </p:nvSpPr>
        <p:spPr>
          <a:xfrm>
            <a:off x="3501765" y="5466109"/>
            <a:ext cx="670653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1. Hierarchical Structure of Cloud-Path Selection </a:t>
            </a:r>
          </a:p>
        </p:txBody>
      </p:sp>
      <p:sp>
        <p:nvSpPr>
          <p:cNvPr id="6" name="TextBox 5">
            <a:extLst>
              <a:ext uri="{FF2B5EF4-FFF2-40B4-BE49-F238E27FC236}">
                <a16:creationId xmlns:a16="http://schemas.microsoft.com/office/drawing/2014/main" id="{108C1DED-6072-4266-BF14-FC2C0CA59009}"/>
              </a:ext>
            </a:extLst>
          </p:cNvPr>
          <p:cNvSpPr txBox="1"/>
          <p:nvPr/>
        </p:nvSpPr>
        <p:spPr>
          <a:xfrm>
            <a:off x="0" y="6288613"/>
            <a:ext cx="12192000" cy="1138773"/>
          </a:xfrm>
          <a:prstGeom prst="rect">
            <a:avLst/>
          </a:prstGeom>
          <a:noFill/>
        </p:spPr>
        <p:txBody>
          <a:bodyPr wrap="square" rtlCol="0">
            <a:spAutoFit/>
          </a:bodyPr>
          <a:lstStyle/>
          <a:p>
            <a:pPr lvl="0"/>
            <a:r>
              <a:rPr lang="en-US" sz="1600" dirty="0">
                <a:latin typeface="Times New Roman" panose="02020603050405020304" pitchFamily="18" charset="0"/>
                <a:cs typeface="Times New Roman" panose="02020603050405020304" pitchFamily="18" charset="0"/>
              </a:rPr>
              <a:t>B. Zhou, A. V. </a:t>
            </a:r>
            <a:r>
              <a:rPr lang="en-US" sz="1600" dirty="0" err="1">
                <a:latin typeface="Times New Roman" panose="02020603050405020304" pitchFamily="18" charset="0"/>
                <a:cs typeface="Times New Roman" panose="02020603050405020304" pitchFamily="18" charset="0"/>
              </a:rPr>
              <a:t>Dastjerdi</a:t>
            </a:r>
            <a:r>
              <a:rPr lang="en-US" sz="1600" dirty="0">
                <a:latin typeface="Times New Roman" panose="02020603050405020304" pitchFamily="18" charset="0"/>
                <a:cs typeface="Times New Roman" panose="02020603050405020304" pitchFamily="18" charset="0"/>
              </a:rPr>
              <a:t>, R. N. </a:t>
            </a:r>
            <a:r>
              <a:rPr lang="en-US" sz="1600" dirty="0" err="1">
                <a:latin typeface="Times New Roman" panose="02020603050405020304" pitchFamily="18" charset="0"/>
                <a:cs typeface="Times New Roman" panose="02020603050405020304" pitchFamily="18" charset="0"/>
              </a:rPr>
              <a:t>Calheiros</a:t>
            </a:r>
            <a:r>
              <a:rPr lang="en-US" sz="1600" dirty="0">
                <a:latin typeface="Times New Roman" panose="02020603050405020304" pitchFamily="18" charset="0"/>
                <a:cs typeface="Times New Roman" panose="02020603050405020304" pitchFamily="18" charset="0"/>
              </a:rPr>
              <a:t>, S. N. </a:t>
            </a:r>
            <a:r>
              <a:rPr lang="en-US" sz="1600" dirty="0" err="1">
                <a:latin typeface="Times New Roman" panose="02020603050405020304" pitchFamily="18" charset="0"/>
                <a:cs typeface="Times New Roman" panose="02020603050405020304" pitchFamily="18" charset="0"/>
              </a:rPr>
              <a:t>Srirama</a:t>
            </a:r>
            <a:r>
              <a:rPr lang="en-US" sz="1600" dirty="0">
                <a:latin typeface="Times New Roman" panose="02020603050405020304" pitchFamily="18" charset="0"/>
                <a:cs typeface="Times New Roman" panose="02020603050405020304" pitchFamily="18" charset="0"/>
              </a:rPr>
              <a:t> and R. </a:t>
            </a:r>
            <a:r>
              <a:rPr lang="en-US" sz="1600" dirty="0" err="1">
                <a:latin typeface="Times New Roman" panose="02020603050405020304" pitchFamily="18" charset="0"/>
                <a:cs typeface="Times New Roman" panose="02020603050405020304" pitchFamily="18" charset="0"/>
              </a:rPr>
              <a:t>Buyya</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mCloud</a:t>
            </a:r>
            <a:r>
              <a:rPr lang="en-US" sz="1600" dirty="0">
                <a:latin typeface="Times New Roman" panose="02020603050405020304" pitchFamily="18" charset="0"/>
                <a:cs typeface="Times New Roman" panose="02020603050405020304" pitchFamily="18" charset="0"/>
              </a:rPr>
              <a:t>: A Context-Aware Offloading Framework for Heterogeneous Mobile Cloud," in IEEE Transactions on Services Computing, vol. 10, no. 5, pp. 797-810, 1 Sept.-Oct. 2017. </a:t>
            </a:r>
          </a:p>
          <a:p>
            <a:r>
              <a:rPr lang="en-US" dirty="0"/>
              <a:t> </a:t>
            </a:r>
          </a:p>
          <a:p>
            <a:endParaRPr lang="en-US" dirty="0"/>
          </a:p>
        </p:txBody>
      </p:sp>
      <p:pic>
        <p:nvPicPr>
          <p:cNvPr id="7" name="Audio 6">
            <a:hlinkClick r:id="" action="ppaction://media"/>
            <a:extLst>
              <a:ext uri="{FF2B5EF4-FFF2-40B4-BE49-F238E27FC236}">
                <a16:creationId xmlns:a16="http://schemas.microsoft.com/office/drawing/2014/main" id="{2BA04FE0-52A6-4FE3-A893-F57923E6D37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78409973"/>
      </p:ext>
    </p:extLst>
  </p:cSld>
  <p:clrMapOvr>
    <a:masterClrMapping/>
  </p:clrMapOvr>
  <mc:AlternateContent xmlns:mc="http://schemas.openxmlformats.org/markup-compatibility/2006">
    <mc:Choice xmlns:p14="http://schemas.microsoft.com/office/powerpoint/2010/main" Requires="p14">
      <p:transition spd="slow" p14:dur="2000" advTm="48203"/>
    </mc:Choice>
    <mc:Fallback>
      <p:transition spd="slow" advTm="48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5">
                                            <p:txEl>
                                              <p:pRg st="0" end="0"/>
                                            </p:txEl>
                                          </p:spTgt>
                                        </p:tgtEl>
                                        <p:attrNameLst>
                                          <p:attrName>style.visibility</p:attrName>
                                        </p:attrNameLst>
                                      </p:cBhvr>
                                      <p:to>
                                        <p:strVal val="visible"/>
                                      </p:to>
                                    </p:set>
                                    <p:animEffect transition="in" filter="fade">
                                      <p:cBhvr>
                                        <p:cTn id="16" dur="1000"/>
                                        <p:tgtEl>
                                          <p:spTgt spid="5">
                                            <p:txEl>
                                              <p:pRg st="0" end="0"/>
                                            </p:txEl>
                                          </p:spTgt>
                                        </p:tgtEl>
                                      </p:cBhvr>
                                    </p:animEffect>
                                    <p:anim calcmode="lin" valueType="num">
                                      <p:cBhvr>
                                        <p:cTn id="17"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1000"/>
                                        <p:tgtEl>
                                          <p:spTgt spid="6">
                                            <p:txEl>
                                              <p:pRg st="0" end="0"/>
                                            </p:txEl>
                                          </p:spTgt>
                                        </p:tgtEl>
                                      </p:cBhvr>
                                    </p:animEffect>
                                    <p:anim calcmode="lin" valueType="num">
                                      <p:cBhvr>
                                        <p:cTn id="24"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5"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6"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01EFC-05EF-4F97-AA9E-A9E8204FB4AD}"/>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When to offload?</a:t>
            </a:r>
          </a:p>
        </p:txBody>
      </p:sp>
      <p:sp>
        <p:nvSpPr>
          <p:cNvPr id="3" name="Content Placeholder 2">
            <a:extLst>
              <a:ext uri="{FF2B5EF4-FFF2-40B4-BE49-F238E27FC236}">
                <a16:creationId xmlns:a16="http://schemas.microsoft.com/office/drawing/2014/main" id="{16D370F7-D81D-43E4-B7BC-AF4C3388B98A}"/>
              </a:ext>
            </a:extLst>
          </p:cNvPr>
          <p:cNvSpPr>
            <a:spLocks noGrp="1"/>
          </p:cNvSpPr>
          <p:nvPr>
            <p:ph idx="1"/>
          </p:nvPr>
        </p:nvSpPr>
        <p:spPr>
          <a:xfrm>
            <a:off x="1066800" y="1845734"/>
            <a:ext cx="10058400" cy="5012266"/>
          </a:xfrm>
        </p:spPr>
        <p:txBody>
          <a:bodyPr>
            <a:noAutofit/>
          </a:bodyPr>
          <a:lstStyle/>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It is been mathematical proved that cloud offloading can reduce the energy consumption of mobile devices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If D/C ratio is low, then the given offloading </a:t>
            </a:r>
          </a:p>
          <a:p>
            <a:pPr marL="0" indent="0">
              <a:buNone/>
            </a:pPr>
            <a:r>
              <a:rPr lang="en-US" sz="1800" dirty="0">
                <a:latin typeface="Times New Roman" panose="02020603050405020304" pitchFamily="18" charset="0"/>
                <a:cs typeface="Times New Roman" panose="02020603050405020304" pitchFamily="18" charset="0"/>
              </a:rPr>
              <a:t>  will consume less energy.</a:t>
            </a:r>
          </a:p>
          <a:p>
            <a:pPr marL="0" indent="0">
              <a:buNone/>
            </a:pPr>
            <a:endParaRPr lang="en-US" sz="1800" dirty="0"/>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600" dirty="0">
              <a:latin typeface="Times New Roman" panose="02020603050405020304" pitchFamily="18" charset="0"/>
              <a:cs typeface="Times New Roman" panose="02020603050405020304" pitchFamily="18" charset="0"/>
            </a:endParaRPr>
          </a:p>
          <a:p>
            <a:pPr marL="0" indent="0">
              <a:buNone/>
            </a:pPr>
            <a:endParaRPr lang="en-US" sz="1600" dirty="0">
              <a:latin typeface="Times New Roman" panose="02020603050405020304" pitchFamily="18" charset="0"/>
              <a:cs typeface="Times New Roman" panose="02020603050405020304" pitchFamily="18" charset="0"/>
            </a:endParaRPr>
          </a:p>
          <a:p>
            <a:pPr marL="0" indent="0">
              <a:buNone/>
            </a:pPr>
            <a:endParaRPr lang="en-US" sz="1600" dirty="0">
              <a:latin typeface="Times New Roman" panose="02020603050405020304" pitchFamily="18" charset="0"/>
              <a:cs typeface="Times New Roman" panose="02020603050405020304" pitchFamily="18" charset="0"/>
            </a:endParaRPr>
          </a:p>
          <a:p>
            <a:pPr marL="0" indent="0">
              <a:buNone/>
            </a:pPr>
            <a:endParaRPr lang="en-US" sz="1600" dirty="0">
              <a:latin typeface="Times New Roman" panose="02020603050405020304" pitchFamily="18" charset="0"/>
              <a:cs typeface="Times New Roman" panose="02020603050405020304" pitchFamily="18" charset="0"/>
            </a:endParaRPr>
          </a:p>
          <a:p>
            <a:pPr marL="0" indent="0">
              <a:buNone/>
            </a:pPr>
            <a:r>
              <a:rPr lang="en-US" sz="1600" dirty="0" err="1">
                <a:latin typeface="Times New Roman" panose="02020603050405020304" pitchFamily="18" charset="0"/>
                <a:cs typeface="Times New Roman" panose="02020603050405020304" pitchFamily="18" charset="0"/>
              </a:rPr>
              <a:t>K.Kumar</a:t>
            </a:r>
            <a:r>
              <a:rPr lang="en-US" sz="1600" dirty="0">
                <a:latin typeface="Times New Roman" panose="02020603050405020304" pitchFamily="18" charset="0"/>
                <a:cs typeface="Times New Roman" panose="02020603050405020304" pitchFamily="18" charset="0"/>
              </a:rPr>
              <a:t> and Y.-H. Lu, “Cloud computing for mobile users: Can offloading computation save energy?” Computer, vol. 43, 2010.</a:t>
            </a:r>
          </a:p>
          <a:p>
            <a:pPr marL="0" indent="0">
              <a:buNone/>
            </a:pPr>
            <a:endParaRPr lang="en-US" sz="18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57DF5C4A-7D04-44E2-BD73-F1C8A62F21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8926" y="2266416"/>
            <a:ext cx="5186928" cy="3483031"/>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CEEC43E8-9D86-4A9F-A6A1-D0F3AF029DE9}"/>
              </a:ext>
            </a:extLst>
          </p:cNvPr>
          <p:cNvSpPr txBox="1"/>
          <p:nvPr/>
        </p:nvSpPr>
        <p:spPr>
          <a:xfrm>
            <a:off x="5498926" y="5795376"/>
            <a:ext cx="5073041"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Offloading is beneficial if D/C is low</a:t>
            </a:r>
          </a:p>
        </p:txBody>
      </p:sp>
      <mc:AlternateContent xmlns:mc="http://schemas.openxmlformats.org/markup-compatibility/2006" xmlns:p14="http://schemas.microsoft.com/office/powerpoint/2010/main">
        <mc:Choice Requires="p14">
          <p:contentPart p14:bwMode="auto" r:id="rId6">
            <p14:nvContentPartPr>
              <p14:cNvPr id="12" name="Ink 11">
                <a:extLst>
                  <a:ext uri="{FF2B5EF4-FFF2-40B4-BE49-F238E27FC236}">
                    <a16:creationId xmlns:a16="http://schemas.microsoft.com/office/drawing/2014/main" id="{BA1DB9B1-0D5E-4324-BC76-F1639231DE45}"/>
                  </a:ext>
                </a:extLst>
              </p14:cNvPr>
              <p14:cNvContentPartPr/>
              <p14:nvPr/>
            </p14:nvContentPartPr>
            <p14:xfrm>
              <a:off x="550800" y="2928600"/>
              <a:ext cx="360" cy="360"/>
            </p14:xfrm>
          </p:contentPart>
        </mc:Choice>
        <mc:Fallback xmlns="">
          <p:pic>
            <p:nvPicPr>
              <p:cNvPr id="12" name="Ink 11">
                <a:extLst>
                  <a:ext uri="{FF2B5EF4-FFF2-40B4-BE49-F238E27FC236}">
                    <a16:creationId xmlns:a16="http://schemas.microsoft.com/office/drawing/2014/main" id="{BA1DB9B1-0D5E-4324-BC76-F1639231DE45}"/>
                  </a:ext>
                </a:extLst>
              </p:cNvPr>
              <p:cNvPicPr/>
              <p:nvPr/>
            </p:nvPicPr>
            <p:blipFill>
              <a:blip r:embed="rId7"/>
              <a:stretch>
                <a:fillRect/>
              </a:stretch>
            </p:blipFill>
            <p:spPr>
              <a:xfrm>
                <a:off x="541440" y="2919240"/>
                <a:ext cx="19080" cy="19080"/>
              </a:xfrm>
              <a:prstGeom prst="rect">
                <a:avLst/>
              </a:prstGeom>
            </p:spPr>
          </p:pic>
        </mc:Fallback>
      </mc:AlternateContent>
      <p:pic>
        <p:nvPicPr>
          <p:cNvPr id="4" name="Audio 3">
            <a:hlinkClick r:id="" action="ppaction://media"/>
            <a:extLst>
              <a:ext uri="{FF2B5EF4-FFF2-40B4-BE49-F238E27FC236}">
                <a16:creationId xmlns:a16="http://schemas.microsoft.com/office/drawing/2014/main" id="{C793E6AE-4198-4A8A-8A99-CA270B55AD5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946858925"/>
      </p:ext>
    </p:extLst>
  </p:cSld>
  <p:clrMapOvr>
    <a:masterClrMapping/>
  </p:clrMapOvr>
  <mc:AlternateContent xmlns:mc="http://schemas.openxmlformats.org/markup-compatibility/2006">
    <mc:Choice xmlns:p14="http://schemas.microsoft.com/office/powerpoint/2010/main" Requires="p14">
      <p:transition spd="slow" p14:dur="2000" advTm="22790"/>
    </mc:Choice>
    <mc:Fallback>
      <p:transition spd="slow" advTm="22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inVertic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9">
                                            <p:txEl>
                                              <p:pRg st="0" end="0"/>
                                            </p:txEl>
                                          </p:spTgt>
                                        </p:tgtEl>
                                        <p:attrNameLst>
                                          <p:attrName>style.visibility</p:attrName>
                                        </p:attrNameLst>
                                      </p:cBhvr>
                                      <p:to>
                                        <p:strVal val="visible"/>
                                      </p:to>
                                    </p:set>
                                    <p:animEffect transition="in" filter="barn(inVertical)">
                                      <p:cBhvr>
                                        <p:cTn id="22" dur="500"/>
                                        <p:tgtEl>
                                          <p:spTgt spid="9">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anim calcmode="lin" valueType="num">
                                      <p:cBhvr additive="base">
                                        <p:cTn id="2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additive="base">
                                        <p:cTn id="3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37BF1-97E9-47AB-B996-39F331B06060}"/>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Offloading methods</a:t>
            </a:r>
          </a:p>
        </p:txBody>
      </p:sp>
      <p:sp>
        <p:nvSpPr>
          <p:cNvPr id="3" name="Content Placeholder 2">
            <a:extLst>
              <a:ext uri="{FF2B5EF4-FFF2-40B4-BE49-F238E27FC236}">
                <a16:creationId xmlns:a16="http://schemas.microsoft.com/office/drawing/2014/main" id="{6CF01E1C-915E-4471-BB89-D3EE776E0D69}"/>
              </a:ext>
            </a:extLst>
          </p:cNvPr>
          <p:cNvSpPr>
            <a:spLocks noGrp="1"/>
          </p:cNvSpPr>
          <p:nvPr>
            <p:ph idx="1"/>
          </p:nvPr>
        </p:nvSpPr>
        <p:spPr/>
        <p:txBody>
          <a:bodyPr>
            <a:normAutofit/>
          </a:bodyPr>
          <a:lstStyle/>
          <a:p>
            <a:r>
              <a:rPr lang="en-US" sz="1800" dirty="0">
                <a:latin typeface="Times New Roman" panose="02020603050405020304" pitchFamily="18" charset="0"/>
                <a:cs typeface="Times New Roman" panose="02020603050405020304" pitchFamily="18" charset="0"/>
              </a:rPr>
              <a:t>The methods should minimize the latency, battery usage, run-time, maximize the efficiency, provide reliability and security.</a:t>
            </a:r>
          </a:p>
          <a:p>
            <a:r>
              <a:rPr lang="en-US" sz="1800" dirty="0">
                <a:latin typeface="Times New Roman" panose="02020603050405020304" pitchFamily="18" charset="0"/>
                <a:cs typeface="Times New Roman" panose="02020603050405020304" pitchFamily="18" charset="0"/>
              </a:rPr>
              <a:t>Methods are divided into 3-sub categories</a:t>
            </a:r>
          </a:p>
          <a:p>
            <a:pPr marL="457200" indent="-457200">
              <a:buFont typeface="+mj-lt"/>
              <a:buAutoNum type="arabicPeriod"/>
            </a:pPr>
            <a:r>
              <a:rPr lang="en-US" sz="1800" dirty="0">
                <a:latin typeface="Times New Roman" panose="02020603050405020304" pitchFamily="18" charset="0"/>
                <a:cs typeface="Times New Roman" panose="02020603050405020304" pitchFamily="18" charset="0"/>
              </a:rPr>
              <a:t>Offloading techniques</a:t>
            </a:r>
          </a:p>
          <a:p>
            <a:pPr marL="457200" indent="-457200">
              <a:buFont typeface="+mj-lt"/>
              <a:buAutoNum type="arabicPeriod"/>
            </a:pPr>
            <a:r>
              <a:rPr lang="en-US" sz="1800" dirty="0">
                <a:latin typeface="Times New Roman" panose="02020603050405020304" pitchFamily="18" charset="0"/>
                <a:cs typeface="Times New Roman" panose="02020603050405020304" pitchFamily="18" charset="0"/>
              </a:rPr>
              <a:t>Scheduling techniques</a:t>
            </a:r>
          </a:p>
          <a:p>
            <a:pPr marL="457200" indent="-457200">
              <a:buFont typeface="+mj-lt"/>
              <a:buAutoNum type="arabicPeriod"/>
            </a:pPr>
            <a:r>
              <a:rPr lang="en-US" sz="1800" dirty="0">
                <a:latin typeface="Times New Roman" panose="02020603050405020304" pitchFamily="18" charset="0"/>
                <a:cs typeface="Times New Roman" panose="02020603050405020304" pitchFamily="18" charset="0"/>
              </a:rPr>
              <a:t>Security techniques</a:t>
            </a:r>
          </a:p>
          <a:p>
            <a:pPr marL="0" indent="0">
              <a:buNone/>
            </a:pPr>
            <a:r>
              <a:rPr lang="en-US" sz="1800" dirty="0">
                <a:latin typeface="Times New Roman" panose="02020603050405020304" pitchFamily="18" charset="0"/>
                <a:cs typeface="Times New Roman" panose="02020603050405020304" pitchFamily="18" charset="0"/>
              </a:rPr>
              <a:t>Few of the offloading methods based on the three categories are reviewed. Some of the techniques can be a combination of offloading and scheduling technique. Thus, providing more reliable and fast processing of task.</a:t>
            </a:r>
          </a:p>
          <a:p>
            <a:pPr marL="457200" indent="-457200">
              <a:buFont typeface="+mj-lt"/>
              <a:buAutoNum type="arabicPeriod"/>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C4E23365-0715-4C9F-A6B8-027972FBE41B}"/>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924745827"/>
      </p:ext>
    </p:extLst>
  </p:cSld>
  <p:clrMapOvr>
    <a:masterClrMapping/>
  </p:clrMapOvr>
  <mc:AlternateContent xmlns:mc="http://schemas.openxmlformats.org/markup-compatibility/2006">
    <mc:Choice xmlns:p14="http://schemas.microsoft.com/office/powerpoint/2010/main" Requires="p14">
      <p:transition spd="slow" p14:dur="2000" advTm="27438"/>
    </mc:Choice>
    <mc:Fallback>
      <p:transition spd="slow" advTm="274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wipe(down)">
                                      <p:cBhvr>
                                        <p:cTn id="11" dur="500"/>
                                        <p:tgtEl>
                                          <p:spTgt spid="3">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down)">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wipe(down)">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FEAAE-397B-4C89-A0E9-CFB9510BD7DA}"/>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Computation offloading </a:t>
            </a:r>
          </a:p>
        </p:txBody>
      </p:sp>
      <p:sp>
        <p:nvSpPr>
          <p:cNvPr id="3" name="Content Placeholder 2">
            <a:extLst>
              <a:ext uri="{FF2B5EF4-FFF2-40B4-BE49-F238E27FC236}">
                <a16:creationId xmlns:a16="http://schemas.microsoft.com/office/drawing/2014/main" id="{701CFCFD-0D18-4C55-A91A-8D546669CC0C}"/>
              </a:ext>
            </a:extLst>
          </p:cNvPr>
          <p:cNvSpPr>
            <a:spLocks noGrp="1"/>
          </p:cNvSpPr>
          <p:nvPr>
            <p:ph idx="1"/>
          </p:nvPr>
        </p:nvSpPr>
        <p:spPr>
          <a:xfrm>
            <a:off x="1084028" y="1717482"/>
            <a:ext cx="10058400" cy="5140518"/>
          </a:xfrm>
        </p:spPr>
        <p:txBody>
          <a:bodyPr>
            <a:noAutofit/>
          </a:bodyPr>
          <a:lstStyle/>
          <a:p>
            <a:r>
              <a:rPr lang="en-US" sz="1800" dirty="0">
                <a:latin typeface="Times New Roman" panose="02020603050405020304" pitchFamily="18" charset="0"/>
                <a:cs typeface="Times New Roman" panose="02020603050405020304" pitchFamily="18" charset="0"/>
              </a:rPr>
              <a:t>To offload a task’s or application’s code fully or partly on the server. </a:t>
            </a:r>
          </a:p>
          <a:p>
            <a:r>
              <a:rPr lang="en-US" sz="1800" dirty="0">
                <a:latin typeface="Times New Roman" panose="02020603050405020304" pitchFamily="18" charset="0"/>
                <a:cs typeface="Times New Roman" panose="02020603050405020304" pitchFamily="18" charset="0"/>
              </a:rPr>
              <a:t>Two types.</a:t>
            </a:r>
          </a:p>
          <a:p>
            <a:pPr marL="457200" indent="-457200">
              <a:buFont typeface="+mj-lt"/>
              <a:buAutoNum type="arabicPeriod"/>
            </a:pPr>
            <a:r>
              <a:rPr lang="en-US" sz="1800" dirty="0">
                <a:latin typeface="Times New Roman" panose="02020603050405020304" pitchFamily="18" charset="0"/>
                <a:cs typeface="Times New Roman" panose="02020603050405020304" pitchFamily="18" charset="0"/>
              </a:rPr>
              <a:t>Coarse Grained Offloading method:</a:t>
            </a:r>
          </a:p>
          <a:p>
            <a:pPr marL="457200" indent="-457200">
              <a:buFont typeface="+mj-lt"/>
              <a:buAutoNum type="arabicPeriod"/>
            </a:pPr>
            <a:r>
              <a:rPr lang="en-US" sz="1800" dirty="0">
                <a:latin typeface="Times New Roman" panose="02020603050405020304" pitchFamily="18" charset="0"/>
                <a:cs typeface="Times New Roman" panose="02020603050405020304" pitchFamily="18" charset="0"/>
              </a:rPr>
              <a:t>Fine grained offloading method:</a:t>
            </a: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r>
              <a:rPr lang="en-US" sz="1800" dirty="0">
                <a:latin typeface="Times New Roman" panose="02020603050405020304" pitchFamily="18" charset="0"/>
                <a:cs typeface="Times New Roman" panose="02020603050405020304" pitchFamily="18" charset="0"/>
              </a:rPr>
              <a:t>Depending upon the needs of the user a trade-off between cost and run-time processing is obtained when one of the computation offloading method is adopted.</a:t>
            </a: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r>
              <a:rPr lang="en-US" sz="1600" dirty="0" err="1">
                <a:latin typeface="Times New Roman" panose="02020603050405020304" pitchFamily="18" charset="0"/>
                <a:cs typeface="Times New Roman" panose="02020603050405020304" pitchFamily="18" charset="0"/>
              </a:rPr>
              <a:t>X.Ma,Y.Cui</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I.Stojmenovic</a:t>
            </a:r>
            <a:r>
              <a:rPr lang="en-US" sz="1600" dirty="0">
                <a:latin typeface="Times New Roman" panose="02020603050405020304" pitchFamily="18" charset="0"/>
                <a:cs typeface="Times New Roman" panose="02020603050405020304" pitchFamily="18" charset="0"/>
              </a:rPr>
              <a:t> “Energy optimizations for mobile terminals via computation </a:t>
            </a:r>
            <a:r>
              <a:rPr lang="en-US" sz="1600" dirty="0" err="1">
                <a:latin typeface="Times New Roman" panose="02020603050405020304" pitchFamily="18" charset="0"/>
                <a:cs typeface="Times New Roman" panose="02020603050405020304" pitchFamily="18" charset="0"/>
              </a:rPr>
              <a:t>offloading,”in</a:t>
            </a:r>
            <a:r>
              <a:rPr lang="en-US" sz="1600" dirty="0">
                <a:latin typeface="Times New Roman" panose="02020603050405020304" pitchFamily="18" charset="0"/>
                <a:cs typeface="Times New Roman" panose="02020603050405020304" pitchFamily="18" charset="0"/>
              </a:rPr>
              <a:t> Parallel Distributed and Grid Computing (PDGC),pp. 236-241,Solan,6-8 Dec. 2012.</a:t>
            </a: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9E450860-A667-45BF-BC55-4A13B59D3265}"/>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261682412"/>
      </p:ext>
    </p:extLst>
  </p:cSld>
  <p:clrMapOvr>
    <a:masterClrMapping/>
  </p:clrMapOvr>
  <mc:AlternateContent xmlns:mc="http://schemas.openxmlformats.org/markup-compatibility/2006">
    <mc:Choice xmlns:p14="http://schemas.microsoft.com/office/powerpoint/2010/main" Requires="p14">
      <p:transition spd="slow" p14:dur="2000" advTm="41508"/>
    </mc:Choice>
    <mc:Fallback>
      <p:transition spd="slow" advTm="41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anim calcmode="lin" valueType="num">
                                      <p:cBhvr>
                                        <p:cTn id="1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1000"/>
                                        <p:tgtEl>
                                          <p:spTgt spid="3">
                                            <p:txEl>
                                              <p:pRg st="3" end="3"/>
                                            </p:txEl>
                                          </p:spTgt>
                                        </p:tgtEl>
                                      </p:cBhvr>
                                    </p:animEffect>
                                    <p:anim calcmode="lin" valueType="num">
                                      <p:cBhvr>
                                        <p:cTn id="1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1000"/>
                                        <p:tgtEl>
                                          <p:spTgt spid="3">
                                            <p:txEl>
                                              <p:pRg st="5" end="5"/>
                                            </p:txEl>
                                          </p:spTgt>
                                        </p:tgtEl>
                                      </p:cBhvr>
                                    </p:animEffect>
                                    <p:anim calcmode="lin" valueType="num">
                                      <p:cBhvr>
                                        <p:cTn id="2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3">
                                            <p:txEl>
                                              <p:pRg st="10" end="10"/>
                                            </p:txEl>
                                          </p:spTgt>
                                        </p:tgtEl>
                                        <p:attrNameLst>
                                          <p:attrName>style.visibility</p:attrName>
                                        </p:attrNameLst>
                                      </p:cBhvr>
                                      <p:to>
                                        <p:strVal val="visible"/>
                                      </p:to>
                                    </p:set>
                                    <p:anim calcmode="lin" valueType="num">
                                      <p:cBhvr additive="base">
                                        <p:cTn id="32"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DCF83-7A98-4D11-A8FF-6D695EDEBCE3}"/>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Fuzzy Analytical Hierarchy Process (FAHP)</a:t>
            </a:r>
          </a:p>
        </p:txBody>
      </p:sp>
      <p:sp>
        <p:nvSpPr>
          <p:cNvPr id="3" name="Content Placeholder 2">
            <a:extLst>
              <a:ext uri="{FF2B5EF4-FFF2-40B4-BE49-F238E27FC236}">
                <a16:creationId xmlns:a16="http://schemas.microsoft.com/office/drawing/2014/main" id="{3990077E-8236-47C0-A946-2C3326B3CA6F}"/>
              </a:ext>
            </a:extLst>
          </p:cNvPr>
          <p:cNvSpPr>
            <a:spLocks noGrp="1"/>
          </p:cNvSpPr>
          <p:nvPr>
            <p:ph idx="1"/>
          </p:nvPr>
        </p:nvSpPr>
        <p:spPr/>
        <p:txBody>
          <a:bodyPr>
            <a:normAutofit/>
          </a:bodyPr>
          <a:lstStyle/>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FAHP has all the functionalities of AHP.</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But it also has a membership function µ.</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This function defines a transition ranging from 0 to 1.</a:t>
            </a:r>
          </a:p>
          <a:p>
            <a:pPr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Evaluation matrix for cloud path selection is obtained and a cloud with highest performance must be used to offload the data. In this case cloud 3 is a suitable cloud to offload the corresponding application.</a:t>
            </a:r>
          </a:p>
          <a:p>
            <a:pPr marL="0" indent="0" algn="just">
              <a:buNone/>
            </a:pPr>
            <a:endParaRPr lang="en-US" sz="18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EC316962-5FD2-48D3-9DBF-46D4398297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0589" y="3610157"/>
            <a:ext cx="6916115" cy="2638793"/>
          </a:xfrm>
          <a:prstGeom prst="rect">
            <a:avLst/>
          </a:prstGeom>
        </p:spPr>
      </p:pic>
      <p:pic>
        <p:nvPicPr>
          <p:cNvPr id="5" name="Audio 4">
            <a:hlinkClick r:id="" action="ppaction://media"/>
            <a:extLst>
              <a:ext uri="{FF2B5EF4-FFF2-40B4-BE49-F238E27FC236}">
                <a16:creationId xmlns:a16="http://schemas.microsoft.com/office/drawing/2014/main" id="{0B6FFF72-12BC-48B5-84A7-310BB66B2F8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770002244"/>
      </p:ext>
    </p:extLst>
  </p:cSld>
  <p:clrMapOvr>
    <a:masterClrMapping/>
  </p:clrMapOvr>
  <mc:AlternateContent xmlns:mc="http://schemas.openxmlformats.org/markup-compatibility/2006">
    <mc:Choice xmlns:p14="http://schemas.microsoft.com/office/powerpoint/2010/main" Requires="p14">
      <p:transition spd="slow" p14:dur="2000" advTm="25956"/>
    </mc:Choice>
    <mc:Fallback>
      <p:transition spd="slow" advTm="25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906FD-3777-4E03-81DC-9B2BBEAB596C}"/>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AHP and Fuzzy TOPSIS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D2BB7F5-F935-4E28-9F75-241BA1817935}"/>
                  </a:ext>
                </a:extLst>
              </p:cNvPr>
              <p:cNvSpPr>
                <a:spLocks noGrp="1"/>
              </p:cNvSpPr>
              <p:nvPr>
                <p:ph idx="1"/>
              </p:nvPr>
            </p:nvSpPr>
            <p:spPr/>
            <p:txBody>
              <a:bodyPr>
                <a:normAutofit/>
              </a:bodyPr>
              <a:lstStyle/>
              <a:p>
                <a:pPr marL="0" indent="0">
                  <a:buNone/>
                </a:pPr>
                <a:r>
                  <a:rPr lang="en-US" sz="1800" dirty="0">
                    <a:latin typeface="Times New Roman" panose="02020603050405020304" pitchFamily="18" charset="0"/>
                    <a:cs typeface="Times New Roman" panose="02020603050405020304" pitchFamily="18" charset="0"/>
                  </a:rPr>
                  <a:t>AHP</a:t>
                </a:r>
              </a:p>
              <a:p>
                <a:pPr lvl="1">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AHP is used to determine the relative importance of a set of alternatives. </a:t>
                </a:r>
              </a:p>
              <a:p>
                <a:pPr lvl="1">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process gives a numerical weight or priority for each element of the hierarchy .</a:t>
                </a:r>
              </a:p>
              <a:p>
                <a:r>
                  <a:rPr lang="en-US" sz="1800" dirty="0">
                    <a:latin typeface="Times New Roman" panose="02020603050405020304" pitchFamily="18" charset="0"/>
                    <a:cs typeface="Times New Roman" panose="02020603050405020304" pitchFamily="18" charset="0"/>
                  </a:rPr>
                  <a:t>The results of the pairwise comparison on N criteria </a:t>
                </a:r>
              </a:p>
              <a:p>
                <a:r>
                  <a:rPr lang="en-US" sz="1800" dirty="0">
                    <a:latin typeface="Times New Roman" panose="02020603050405020304" pitchFamily="18" charset="0"/>
                    <a:cs typeface="Times New Roman" panose="02020603050405020304" pitchFamily="18" charset="0"/>
                  </a:rPr>
                  <a:t>A=</a:t>
                </a:r>
                <a14:m>
                  <m:oMath xmlns:m="http://schemas.openxmlformats.org/officeDocument/2006/math">
                    <m:r>
                      <a:rPr lang="en-US" sz="1800">
                        <a:latin typeface="Cambria Math" panose="02040503050406030204" pitchFamily="18" charset="0"/>
                      </a:rPr>
                      <m:t>      </m:t>
                    </m:r>
                    <m:m>
                      <m:mPr>
                        <m:mcs>
                          <m:mc>
                            <m:mcPr>
                              <m:count m:val="3"/>
                              <m:mcJc m:val="center"/>
                            </m:mcPr>
                          </m:mc>
                        </m:mcs>
                        <m:ctrlPr>
                          <a:rPr lang="en-US" sz="1800" i="1">
                            <a:latin typeface="Cambria Math" panose="02040503050406030204" pitchFamily="18" charset="0"/>
                          </a:rPr>
                        </m:ctrlPr>
                      </m:mPr>
                      <m:mr>
                        <m:e>
                          <m:r>
                            <a:rPr lang="en-US" sz="1800" i="1">
                              <a:latin typeface="Cambria Math" panose="02040503050406030204" pitchFamily="18" charset="0"/>
                            </a:rPr>
                            <m:t>𝑎</m:t>
                          </m:r>
                          <m:r>
                            <a:rPr lang="en-US" sz="1800" i="1">
                              <a:latin typeface="Cambria Math" panose="02040503050406030204" pitchFamily="18" charset="0"/>
                            </a:rPr>
                            <m:t>11</m:t>
                          </m:r>
                        </m:e>
                        <m:e>
                          <m:r>
                            <a:rPr lang="en-US" sz="1800" i="1">
                              <a:latin typeface="Cambria Math" panose="02040503050406030204" pitchFamily="18" charset="0"/>
                            </a:rPr>
                            <m:t>𝑎</m:t>
                          </m:r>
                          <m:r>
                            <a:rPr lang="en-US" sz="1800" i="1">
                              <a:latin typeface="Cambria Math" panose="02040503050406030204" pitchFamily="18" charset="0"/>
                            </a:rPr>
                            <m:t>12......</m:t>
                          </m:r>
                        </m:e>
                        <m:e>
                          <m:r>
                            <a:rPr lang="en-US" sz="1800" i="1">
                              <a:latin typeface="Cambria Math" panose="02040503050406030204" pitchFamily="18" charset="0"/>
                            </a:rPr>
                            <m:t>𝑎</m:t>
                          </m:r>
                          <m:r>
                            <a:rPr lang="en-US" sz="1800" i="1">
                              <a:latin typeface="Cambria Math" panose="02040503050406030204" pitchFamily="18" charset="0"/>
                            </a:rPr>
                            <m:t>1</m:t>
                          </m:r>
                          <m:r>
                            <a:rPr lang="en-US" sz="1800" i="1">
                              <a:latin typeface="Cambria Math" panose="02040503050406030204" pitchFamily="18" charset="0"/>
                            </a:rPr>
                            <m:t>𝑛</m:t>
                          </m:r>
                        </m:e>
                      </m:mr>
                      <m:mr>
                        <m:e>
                          <m:r>
                            <a:rPr lang="en-US" sz="1800" i="1">
                              <a:latin typeface="Cambria Math" panose="02040503050406030204" pitchFamily="18" charset="0"/>
                            </a:rPr>
                            <m:t>𝑎</m:t>
                          </m:r>
                          <m:r>
                            <a:rPr lang="en-US" sz="1800" i="1">
                              <a:latin typeface="Cambria Math" panose="02040503050406030204" pitchFamily="18" charset="0"/>
                            </a:rPr>
                            <m:t>21</m:t>
                          </m:r>
                        </m:e>
                        <m:e>
                          <m:r>
                            <a:rPr lang="en-US" sz="1800" i="1">
                              <a:latin typeface="Cambria Math" panose="02040503050406030204" pitchFamily="18" charset="0"/>
                            </a:rPr>
                            <m:t>𝑎</m:t>
                          </m:r>
                          <m:r>
                            <a:rPr lang="en-US" sz="1800" i="1">
                              <a:latin typeface="Cambria Math" panose="02040503050406030204" pitchFamily="18" charset="0"/>
                            </a:rPr>
                            <m:t>22......</m:t>
                          </m:r>
                        </m:e>
                        <m:e>
                          <m:r>
                            <a:rPr lang="en-US" sz="1800" i="1">
                              <a:latin typeface="Cambria Math" panose="02040503050406030204" pitchFamily="18" charset="0"/>
                            </a:rPr>
                            <m:t>𝑎</m:t>
                          </m:r>
                          <m:r>
                            <a:rPr lang="en-US" sz="1800" i="1">
                              <a:latin typeface="Cambria Math" panose="02040503050406030204" pitchFamily="18" charset="0"/>
                            </a:rPr>
                            <m:t>2</m:t>
                          </m:r>
                          <m:r>
                            <a:rPr lang="en-US" sz="1800" i="1">
                              <a:latin typeface="Cambria Math" panose="02040503050406030204" pitchFamily="18" charset="0"/>
                            </a:rPr>
                            <m:t>𝑛</m:t>
                          </m:r>
                        </m:e>
                      </m:mr>
                      <m:mr>
                        <m:e>
                          <m:r>
                            <a:rPr lang="en-US" sz="1800" i="1">
                              <a:latin typeface="Cambria Math" panose="02040503050406030204" pitchFamily="18" charset="0"/>
                            </a:rPr>
                            <m:t>.</m:t>
                          </m:r>
                        </m:e>
                        <m:e>
                          <m:r>
                            <a:rPr lang="en-US" sz="1800" i="1">
                              <a:latin typeface="Cambria Math" panose="02040503050406030204" pitchFamily="18" charset="0"/>
                            </a:rPr>
                            <m:t>.</m:t>
                          </m:r>
                        </m:e>
                        <m:e>
                          <m:r>
                            <a:rPr lang="en-US" sz="1800" i="1">
                              <a:latin typeface="Cambria Math" panose="02040503050406030204" pitchFamily="18" charset="0"/>
                            </a:rPr>
                            <m:t>.</m:t>
                          </m:r>
                        </m:e>
                      </m:mr>
                      <m:mr>
                        <m:e>
                          <m:r>
                            <a:rPr lang="en-US" sz="1800" i="1">
                              <a:latin typeface="Cambria Math" panose="02040503050406030204" pitchFamily="18" charset="0"/>
                            </a:rPr>
                            <m:t>.</m:t>
                          </m:r>
                        </m:e>
                        <m:e>
                          <m:r>
                            <a:rPr lang="en-US" sz="1800" i="1">
                              <a:latin typeface="Cambria Math" panose="02040503050406030204" pitchFamily="18" charset="0"/>
                            </a:rPr>
                            <m:t>.</m:t>
                          </m:r>
                        </m:e>
                        <m:e>
                          <m:r>
                            <a:rPr lang="en-US" sz="1800" i="1">
                              <a:latin typeface="Cambria Math" panose="02040503050406030204" pitchFamily="18" charset="0"/>
                            </a:rPr>
                            <m:t>.</m:t>
                          </m:r>
                        </m:e>
                      </m:mr>
                      <m:mr>
                        <m:e>
                          <m:r>
                            <a:rPr lang="en-US" sz="1800" i="1">
                              <a:latin typeface="Cambria Math" panose="02040503050406030204" pitchFamily="18" charset="0"/>
                            </a:rPr>
                            <m:t>.</m:t>
                          </m:r>
                        </m:e>
                        <m:e>
                          <m:r>
                            <a:rPr lang="en-US" sz="1800" i="1">
                              <a:latin typeface="Cambria Math" panose="02040503050406030204" pitchFamily="18" charset="0"/>
                            </a:rPr>
                            <m:t>.</m:t>
                          </m:r>
                        </m:e>
                        <m:e>
                          <m:r>
                            <a:rPr lang="en-US" sz="1800" i="1">
                              <a:latin typeface="Cambria Math" panose="02040503050406030204" pitchFamily="18" charset="0"/>
                            </a:rPr>
                            <m:t>.</m:t>
                          </m:r>
                        </m:e>
                      </m:mr>
                      <m:mr>
                        <m:e>
                          <m:r>
                            <a:rPr lang="en-US" sz="1800" i="1">
                              <a:latin typeface="Cambria Math" panose="02040503050406030204" pitchFamily="18" charset="0"/>
                            </a:rPr>
                            <m:t>𝑎𝑛</m:t>
                          </m:r>
                          <m:r>
                            <a:rPr lang="en-US" sz="1800" i="1">
                              <a:latin typeface="Cambria Math" panose="02040503050406030204" pitchFamily="18" charset="0"/>
                            </a:rPr>
                            <m:t>1</m:t>
                          </m:r>
                        </m:e>
                        <m:e>
                          <m:r>
                            <a:rPr lang="en-US" sz="1800" i="1">
                              <a:latin typeface="Cambria Math" panose="02040503050406030204" pitchFamily="18" charset="0"/>
                            </a:rPr>
                            <m:t>𝑎𝑛</m:t>
                          </m:r>
                          <m:r>
                            <a:rPr lang="en-US" sz="1800" i="1">
                              <a:latin typeface="Cambria Math" panose="02040503050406030204" pitchFamily="18" charset="0"/>
                            </a:rPr>
                            <m:t>2......</m:t>
                          </m:r>
                        </m:e>
                        <m:e>
                          <m:r>
                            <a:rPr lang="en-US" sz="1800" i="1">
                              <a:latin typeface="Cambria Math" panose="02040503050406030204" pitchFamily="18" charset="0"/>
                            </a:rPr>
                            <m:t>𝑎𝑛𝑛</m:t>
                          </m:r>
                        </m:e>
                      </m:mr>
                    </m:m>
                  </m:oMath>
                </a14:m>
                <a:r>
                  <a:rPr lang="en-US" sz="1800" dirty="0">
                    <a:latin typeface="Times New Roman" panose="02020603050405020304" pitchFamily="18" charset="0"/>
                    <a:cs typeface="Times New Roman" panose="02020603050405020304" pitchFamily="18" charset="0"/>
                  </a:rPr>
                  <a:t>              Here </a:t>
                </a:r>
                <a:r>
                  <a:rPr lang="en-US" sz="1800" dirty="0" err="1">
                    <a:latin typeface="Times New Roman" panose="02020603050405020304" pitchFamily="18" charset="0"/>
                    <a:cs typeface="Times New Roman" panose="02020603050405020304" pitchFamily="18" charset="0"/>
                  </a:rPr>
                  <a:t>aii</a:t>
                </a:r>
                <a:r>
                  <a:rPr lang="en-US" sz="1800" dirty="0">
                    <a:latin typeface="Times New Roman" panose="02020603050405020304" pitchFamily="18" charset="0"/>
                    <a:cs typeface="Times New Roman" panose="02020603050405020304" pitchFamily="18" charset="0"/>
                  </a:rPr>
                  <a:t>=1 and </a:t>
                </a:r>
                <a:r>
                  <a:rPr lang="en-US" sz="1800" dirty="0" err="1">
                    <a:latin typeface="Times New Roman" panose="02020603050405020304" pitchFamily="18" charset="0"/>
                    <a:cs typeface="Times New Roman" panose="02020603050405020304" pitchFamily="18" charset="0"/>
                  </a:rPr>
                  <a:t>aji</a:t>
                </a:r>
                <a:r>
                  <a:rPr lang="en-US" sz="1800" dirty="0">
                    <a:latin typeface="Times New Roman" panose="02020603050405020304" pitchFamily="18" charset="0"/>
                    <a:cs typeface="Times New Roman" panose="02020603050405020304" pitchFamily="18" charset="0"/>
                  </a:rPr>
                  <a:t>=1/</a:t>
                </a:r>
                <a:r>
                  <a:rPr lang="en-US" sz="1800" dirty="0" err="1">
                    <a:latin typeface="Times New Roman" panose="02020603050405020304" pitchFamily="18" charset="0"/>
                    <a:cs typeface="Times New Roman" panose="02020603050405020304" pitchFamily="18" charset="0"/>
                  </a:rPr>
                  <a:t>aij</a:t>
                </a: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4D2BB7F5-F935-4E28-9F75-241BA1817935}"/>
                  </a:ext>
                </a:extLst>
              </p:cNvPr>
              <p:cNvSpPr>
                <a:spLocks noGrp="1" noRot="1" noChangeAspect="1" noMove="1" noResize="1" noEditPoints="1" noAdjustHandles="1" noChangeArrowheads="1" noChangeShapeType="1" noTextEdit="1"/>
              </p:cNvSpPr>
              <p:nvPr>
                <p:ph idx="1"/>
              </p:nvPr>
            </p:nvSpPr>
            <p:spPr>
              <a:blipFill>
                <a:blip r:embed="rId5"/>
                <a:stretch>
                  <a:fillRect l="-1394" t="-1515"/>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F09EAAAD-89D7-4716-8C25-0D4A1C4513A1}"/>
              </a:ext>
            </a:extLst>
          </p:cNvPr>
          <p:cNvSpPr/>
          <p:nvPr/>
        </p:nvSpPr>
        <p:spPr>
          <a:xfrm>
            <a:off x="30480" y="6268269"/>
            <a:ext cx="12192000" cy="606256"/>
          </a:xfrm>
          <a:prstGeom prst="rect">
            <a:avLst/>
          </a:prstGeom>
        </p:spPr>
        <p:txBody>
          <a:bodyPr wrap="square">
            <a:spAutoFit/>
          </a:bodyPr>
          <a:lstStyle/>
          <a:p>
            <a:pPr marR="0" lvl="0" algn="just">
              <a:lnSpc>
                <a:spcPct val="107000"/>
              </a:lnSpc>
              <a:spcBef>
                <a:spcPts val="0"/>
              </a:spcBef>
              <a:spcAft>
                <a:spcPts val="800"/>
              </a:spcAft>
            </a:pP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H. Wu, Q. Wang and K. </a:t>
            </a:r>
            <a:r>
              <a:rPr lang="en-US" sz="16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Wolter</a:t>
            </a: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"Methods of cloud-path selection for offloading in mobile cloud computing systems," </a:t>
            </a:r>
            <a:r>
              <a:rPr lang="en-US" sz="1600" i="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4th IEEE International Conference on Cloud Computing Technology and Science Proceedings</a:t>
            </a: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Taipei, 2012, pp. 443-448. </a:t>
            </a:r>
            <a:r>
              <a:rPr lang="en-US" sz="16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doi</a:t>
            </a:r>
            <a:r>
              <a:rPr lang="en-US"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10.1109/CloudCom.2012.6427587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35FE454C-A4EC-4797-9BBA-1EE80D7CCD5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687646996"/>
      </p:ext>
    </p:extLst>
  </p:cSld>
  <p:clrMapOvr>
    <a:masterClrMapping/>
  </p:clrMapOvr>
  <mc:AlternateContent xmlns:mc="http://schemas.openxmlformats.org/markup-compatibility/2006">
    <mc:Choice xmlns:p14="http://schemas.microsoft.com/office/powerpoint/2010/main" Requires="p14">
      <p:transition spd="slow" p14:dur="2000" advTm="21442"/>
    </mc:Choice>
    <mc:Fallback>
      <p:transition spd="slow" advTm="21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wipe(down)">
                                      <p:cBhvr>
                                        <p:cTn id="11" dur="500"/>
                                        <p:tgtEl>
                                          <p:spTgt spid="3">
                                            <p:txEl>
                                              <p:pRg st="3" end="3"/>
                                            </p:txEl>
                                          </p:spTgt>
                                        </p:tgtEl>
                                      </p:cBhvr>
                                    </p:animEffect>
                                  </p:childTnLst>
                                </p:cTn>
                              </p:par>
                              <p:par>
                                <p:cTn id="12" presetID="22" presetClass="entr" presetSubtype="4" fill="hold" nodeType="with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wipe(down)">
                                      <p:cBhvr>
                                        <p:cTn id="1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5|13.8|5.5"/>
</p:tagLst>
</file>

<file path=ppt/tags/tag10.xml><?xml version="1.0" encoding="utf-8"?>
<p:tagLst xmlns:a="http://schemas.openxmlformats.org/drawingml/2006/main" xmlns:r="http://schemas.openxmlformats.org/officeDocument/2006/relationships" xmlns:p="http://schemas.openxmlformats.org/presentationml/2006/main">
  <p:tag name="TIMING" val="|1.8|12.7|11.2"/>
</p:tagLst>
</file>

<file path=ppt/tags/tag11.xml><?xml version="1.0" encoding="utf-8"?>
<p:tagLst xmlns:a="http://schemas.openxmlformats.org/drawingml/2006/main" xmlns:r="http://schemas.openxmlformats.org/officeDocument/2006/relationships" xmlns:p="http://schemas.openxmlformats.org/presentationml/2006/main">
  <p:tag name="TIMING" val="|10.5|16.4|10.4"/>
</p:tagLst>
</file>

<file path=ppt/tags/tag12.xml><?xml version="1.0" encoding="utf-8"?>
<p:tagLst xmlns:a="http://schemas.openxmlformats.org/drawingml/2006/main" xmlns:r="http://schemas.openxmlformats.org/officeDocument/2006/relationships" xmlns:p="http://schemas.openxmlformats.org/presentationml/2006/main">
  <p:tag name="TIMING" val="|2.2|9.6|1.4"/>
</p:tagLst>
</file>

<file path=ppt/tags/tag13.xml><?xml version="1.0" encoding="utf-8"?>
<p:tagLst xmlns:a="http://schemas.openxmlformats.org/drawingml/2006/main" xmlns:r="http://schemas.openxmlformats.org/officeDocument/2006/relationships" xmlns:p="http://schemas.openxmlformats.org/presentationml/2006/main">
  <p:tag name="TIMING" val="|1.7"/>
</p:tagLst>
</file>

<file path=ppt/tags/tag14.xml><?xml version="1.0" encoding="utf-8"?>
<p:tagLst xmlns:a="http://schemas.openxmlformats.org/drawingml/2006/main" xmlns:r="http://schemas.openxmlformats.org/officeDocument/2006/relationships" xmlns:p="http://schemas.openxmlformats.org/presentationml/2006/main">
  <p:tag name="TIMING" val="|7.9|5.1"/>
</p:tagLst>
</file>

<file path=ppt/tags/tag15.xml><?xml version="1.0" encoding="utf-8"?>
<p:tagLst xmlns:a="http://schemas.openxmlformats.org/drawingml/2006/main" xmlns:r="http://schemas.openxmlformats.org/officeDocument/2006/relationships" xmlns:p="http://schemas.openxmlformats.org/presentationml/2006/main">
  <p:tag name="TIMING" val="|1.2|13.2|3.7|5.8|11|3.7"/>
</p:tagLst>
</file>

<file path=ppt/tags/tag16.xml><?xml version="1.0" encoding="utf-8"?>
<p:tagLst xmlns:a="http://schemas.openxmlformats.org/drawingml/2006/main" xmlns:r="http://schemas.openxmlformats.org/officeDocument/2006/relationships" xmlns:p="http://schemas.openxmlformats.org/presentationml/2006/main">
  <p:tag name="TIMING" val="|4.6|2.4|0.9|1.9|1.6"/>
</p:tagLst>
</file>

<file path=ppt/tags/tag17.xml><?xml version="1.0" encoding="utf-8"?>
<p:tagLst xmlns:a="http://schemas.openxmlformats.org/drawingml/2006/main" xmlns:r="http://schemas.openxmlformats.org/officeDocument/2006/relationships" xmlns:p="http://schemas.openxmlformats.org/presentationml/2006/main">
  <p:tag name="TIMING" val="|1.5|24.6"/>
</p:tagLst>
</file>

<file path=ppt/tags/tag18.xml><?xml version="1.0" encoding="utf-8"?>
<p:tagLst xmlns:a="http://schemas.openxmlformats.org/drawingml/2006/main" xmlns:r="http://schemas.openxmlformats.org/officeDocument/2006/relationships" xmlns:p="http://schemas.openxmlformats.org/presentationml/2006/main">
  <p:tag name="TIMING" val="|16.3|5.3|25.5"/>
</p:tagLst>
</file>

<file path=ppt/tags/tag19.xml><?xml version="1.0" encoding="utf-8"?>
<p:tagLst xmlns:a="http://schemas.openxmlformats.org/drawingml/2006/main" xmlns:r="http://schemas.openxmlformats.org/officeDocument/2006/relationships" xmlns:p="http://schemas.openxmlformats.org/presentationml/2006/main">
  <p:tag name="TIMING" val="|3.8|13.3|22.3"/>
</p:tagLst>
</file>

<file path=ppt/tags/tag2.xml><?xml version="1.0" encoding="utf-8"?>
<p:tagLst xmlns:a="http://schemas.openxmlformats.org/drawingml/2006/main" xmlns:r="http://schemas.openxmlformats.org/officeDocument/2006/relationships" xmlns:p="http://schemas.openxmlformats.org/presentationml/2006/main">
  <p:tag name="TIMING" val="|1.8|12"/>
</p:tagLst>
</file>

<file path=ppt/tags/tag20.xml><?xml version="1.0" encoding="utf-8"?>
<p:tagLst xmlns:a="http://schemas.openxmlformats.org/drawingml/2006/main" xmlns:r="http://schemas.openxmlformats.org/officeDocument/2006/relationships" xmlns:p="http://schemas.openxmlformats.org/presentationml/2006/main">
  <p:tag name="TIMING" val="|5.6|31.9"/>
</p:tagLst>
</file>

<file path=ppt/tags/tag21.xml><?xml version="1.0" encoding="utf-8"?>
<p:tagLst xmlns:a="http://schemas.openxmlformats.org/drawingml/2006/main" xmlns:r="http://schemas.openxmlformats.org/officeDocument/2006/relationships" xmlns:p="http://schemas.openxmlformats.org/presentationml/2006/main">
  <p:tag name="TIMING" val="|14.6|7.6"/>
</p:tagLst>
</file>

<file path=ppt/tags/tag22.xml><?xml version="1.0" encoding="utf-8"?>
<p:tagLst xmlns:a="http://schemas.openxmlformats.org/drawingml/2006/main" xmlns:r="http://schemas.openxmlformats.org/officeDocument/2006/relationships" xmlns:p="http://schemas.openxmlformats.org/presentationml/2006/main">
  <p:tag name="TIMING" val="|1.4|2.5|10.3|9.2|5.4"/>
</p:tagLst>
</file>

<file path=ppt/tags/tag3.xml><?xml version="1.0" encoding="utf-8"?>
<p:tagLst xmlns:a="http://schemas.openxmlformats.org/drawingml/2006/main" xmlns:r="http://schemas.openxmlformats.org/officeDocument/2006/relationships" xmlns:p="http://schemas.openxmlformats.org/presentationml/2006/main">
  <p:tag name="TIMING" val="|5.2|1.2"/>
</p:tagLst>
</file>

<file path=ppt/tags/tag4.xml><?xml version="1.0" encoding="utf-8"?>
<p:tagLst xmlns:a="http://schemas.openxmlformats.org/drawingml/2006/main" xmlns:r="http://schemas.openxmlformats.org/officeDocument/2006/relationships" xmlns:p="http://schemas.openxmlformats.org/presentationml/2006/main">
  <p:tag name="TIMING" val="|4.9|2.1|1.4|1.2"/>
</p:tagLst>
</file>

<file path=ppt/tags/tag5.xml><?xml version="1.0" encoding="utf-8"?>
<p:tagLst xmlns:a="http://schemas.openxmlformats.org/drawingml/2006/main" xmlns:r="http://schemas.openxmlformats.org/officeDocument/2006/relationships" xmlns:p="http://schemas.openxmlformats.org/presentationml/2006/main">
  <p:tag name="TIMING" val="|14.8|2.9|1.6|1.7"/>
</p:tagLst>
</file>

<file path=ppt/tags/tag6.xml><?xml version="1.0" encoding="utf-8"?>
<p:tagLst xmlns:a="http://schemas.openxmlformats.org/drawingml/2006/main" xmlns:r="http://schemas.openxmlformats.org/officeDocument/2006/relationships" xmlns:p="http://schemas.openxmlformats.org/presentationml/2006/main">
  <p:tag name="TIMING" val="|7.2|16|15|0.6"/>
</p:tagLst>
</file>

<file path=ppt/tags/tag7.xml><?xml version="1.0" encoding="utf-8"?>
<p:tagLst xmlns:a="http://schemas.openxmlformats.org/drawingml/2006/main" xmlns:r="http://schemas.openxmlformats.org/officeDocument/2006/relationships" xmlns:p="http://schemas.openxmlformats.org/presentationml/2006/main">
  <p:tag name="TIMING" val="|1.9"/>
</p:tagLst>
</file>

<file path=ppt/tags/tag8.xml><?xml version="1.0" encoding="utf-8"?>
<p:tagLst xmlns:a="http://schemas.openxmlformats.org/drawingml/2006/main" xmlns:r="http://schemas.openxmlformats.org/officeDocument/2006/relationships" xmlns:p="http://schemas.openxmlformats.org/presentationml/2006/main">
  <p:tag name="TIMING" val="|9.6"/>
</p:tagLst>
</file>

<file path=ppt/tags/tag9.xml><?xml version="1.0" encoding="utf-8"?>
<p:tagLst xmlns:a="http://schemas.openxmlformats.org/drawingml/2006/main" xmlns:r="http://schemas.openxmlformats.org/officeDocument/2006/relationships" xmlns:p="http://schemas.openxmlformats.org/presentationml/2006/main">
  <p:tag name="TIMING" val="|4.8|1.1"/>
</p:tagLst>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1871</TotalTime>
  <Words>2279</Words>
  <Application>Microsoft Office PowerPoint</Application>
  <PresentationFormat>Widescreen</PresentationFormat>
  <Paragraphs>182</Paragraphs>
  <Slides>24</Slides>
  <Notes>0</Notes>
  <HiddenSlides>0</HiddenSlides>
  <MMClips>21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Calibri Light</vt:lpstr>
      <vt:lpstr>Cambria Math</vt:lpstr>
      <vt:lpstr>Times New Roman</vt:lpstr>
      <vt:lpstr>Retrospect</vt:lpstr>
      <vt:lpstr>Mobile to Cloud offloading techniques</vt:lpstr>
      <vt:lpstr>Why the need to offload data on cloud?</vt:lpstr>
      <vt:lpstr>What is cloud offloading ?</vt:lpstr>
      <vt:lpstr>Selecting the best cloud-path</vt:lpstr>
      <vt:lpstr>When to offload?</vt:lpstr>
      <vt:lpstr>Offloading methods</vt:lpstr>
      <vt:lpstr>Computation offloading </vt:lpstr>
      <vt:lpstr>Fuzzy Analytical Hierarchy Process (FAHP)</vt:lpstr>
      <vt:lpstr>AHP and Fuzzy TOPSIS </vt:lpstr>
      <vt:lpstr>Contd.</vt:lpstr>
      <vt:lpstr>ThinkAir</vt:lpstr>
      <vt:lpstr>MAUI</vt:lpstr>
      <vt:lpstr>Delayed Offloading</vt:lpstr>
      <vt:lpstr>CMcloud</vt:lpstr>
      <vt:lpstr>GEM Cloud </vt:lpstr>
      <vt:lpstr>Middleware-AURA</vt:lpstr>
      <vt:lpstr>IGAFCM</vt:lpstr>
      <vt:lpstr>VariedLen Algorithm</vt:lpstr>
      <vt:lpstr>ROSAC</vt:lpstr>
      <vt:lpstr>Non-biometric authentication </vt:lpstr>
      <vt:lpstr>Bio-Metric Authentication</vt:lpstr>
      <vt:lpstr>Conclusion</vt:lpstr>
      <vt:lpstr>Contd.</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to Cloud offloading techniques</dc:title>
  <dc:creator>siddhi sawant</dc:creator>
  <cp:lastModifiedBy>siddhi sawant</cp:lastModifiedBy>
  <cp:revision>88</cp:revision>
  <dcterms:created xsi:type="dcterms:W3CDTF">2018-12-08T10:13:38Z</dcterms:created>
  <dcterms:modified xsi:type="dcterms:W3CDTF">2018-12-10T06:30:05Z</dcterms:modified>
</cp:coreProperties>
</file>

<file path=docProps/thumbnail.jpeg>
</file>